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9831" y="76199"/>
            <a:ext cx="3607308" cy="3275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9659" y="2784348"/>
            <a:ext cx="2880360" cy="288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07563" y="1269491"/>
            <a:ext cx="2880360" cy="2880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17875" y="323088"/>
            <a:ext cx="1620012" cy="162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203" y="2884931"/>
            <a:ext cx="1728216" cy="172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087367"/>
            <a:ext cx="10437876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585704" y="4087367"/>
            <a:ext cx="1603248" cy="144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2726435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10437876" y="0"/>
                </a:moveTo>
                <a:lnTo>
                  <a:pt x="0" y="0"/>
                </a:lnTo>
                <a:lnTo>
                  <a:pt x="0" y="1368552"/>
                </a:lnTo>
                <a:lnTo>
                  <a:pt x="10437876" y="1368552"/>
                </a:lnTo>
                <a:lnTo>
                  <a:pt x="104378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585704" y="2726435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1603248" y="0"/>
                </a:moveTo>
                <a:lnTo>
                  <a:pt x="0" y="0"/>
                </a:lnTo>
                <a:lnTo>
                  <a:pt x="0" y="1368552"/>
                </a:lnTo>
                <a:lnTo>
                  <a:pt x="1603248" y="1368552"/>
                </a:lnTo>
                <a:lnTo>
                  <a:pt x="1603248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003280" y="2947415"/>
            <a:ext cx="935735" cy="935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1929" y="2840863"/>
            <a:ext cx="8248141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9831" y="76199"/>
            <a:ext cx="3607308" cy="3275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9659" y="2784348"/>
            <a:ext cx="2880360" cy="288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07563" y="1269491"/>
            <a:ext cx="2880360" cy="2880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17875" y="323088"/>
            <a:ext cx="1620012" cy="162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203" y="2884931"/>
            <a:ext cx="1728216" cy="172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087367"/>
            <a:ext cx="10437876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585704" y="4087367"/>
            <a:ext cx="1603248" cy="144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2726435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10437876" y="0"/>
                </a:moveTo>
                <a:lnTo>
                  <a:pt x="0" y="0"/>
                </a:lnTo>
                <a:lnTo>
                  <a:pt x="0" y="1368552"/>
                </a:lnTo>
                <a:lnTo>
                  <a:pt x="10437876" y="1368552"/>
                </a:lnTo>
                <a:lnTo>
                  <a:pt x="104378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585704" y="2726435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1603248" y="0"/>
                </a:moveTo>
                <a:lnTo>
                  <a:pt x="0" y="0"/>
                </a:lnTo>
                <a:lnTo>
                  <a:pt x="0" y="1368552"/>
                </a:lnTo>
                <a:lnTo>
                  <a:pt x="1603248" y="1368552"/>
                </a:lnTo>
                <a:lnTo>
                  <a:pt x="1603248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63000" y="3660648"/>
            <a:ext cx="3421379" cy="3197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36507" y="1898903"/>
            <a:ext cx="2880360" cy="2878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20128" y="3412235"/>
            <a:ext cx="2878835" cy="2880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22864" y="3168395"/>
            <a:ext cx="1469135" cy="1618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10437876" y="0"/>
                </a:moveTo>
                <a:lnTo>
                  <a:pt x="0" y="0"/>
                </a:lnTo>
                <a:lnTo>
                  <a:pt x="0" y="1368552"/>
                </a:lnTo>
                <a:lnTo>
                  <a:pt x="10437876" y="1368552"/>
                </a:lnTo>
                <a:lnTo>
                  <a:pt x="104378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1603248" y="0"/>
                </a:moveTo>
                <a:lnTo>
                  <a:pt x="0" y="0"/>
                </a:lnTo>
                <a:lnTo>
                  <a:pt x="0" y="1368552"/>
                </a:lnTo>
                <a:lnTo>
                  <a:pt x="1603248" y="1368552"/>
                </a:lnTo>
                <a:lnTo>
                  <a:pt x="1603248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053" y="718820"/>
            <a:ext cx="10673892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325" y="2233421"/>
            <a:ext cx="11093348" cy="2366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iksha.gov.in/cbse/play/collection/do_312796455245733888120257?contentType=TextBook&amp;contentId=do_31279571613934387211174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366385"/>
            <a:chOff x="0" y="0"/>
            <a:chExt cx="12192000" cy="5366385"/>
          </a:xfrm>
        </p:grpSpPr>
        <p:sp>
          <p:nvSpPr>
            <p:cNvPr id="4" name="object 4"/>
            <p:cNvSpPr/>
            <p:nvPr/>
          </p:nvSpPr>
          <p:spPr>
            <a:xfrm>
              <a:off x="8994647" y="0"/>
              <a:ext cx="3197351" cy="3421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2904" y="667512"/>
              <a:ext cx="2878836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6235" y="2487167"/>
              <a:ext cx="2880360" cy="2878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02395" y="0"/>
              <a:ext cx="1618488" cy="1459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2016" y="2583179"/>
              <a:ext cx="8887968" cy="17678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575560"/>
              <a:ext cx="1656588" cy="1766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590800"/>
              <a:ext cx="1603375" cy="1659889"/>
            </a:xfrm>
            <a:custGeom>
              <a:avLst/>
              <a:gdLst/>
              <a:ahLst/>
              <a:cxnLst/>
              <a:rect l="l" t="t" r="r" b="b"/>
              <a:pathLst>
                <a:path w="1603375" h="1659889">
                  <a:moveTo>
                    <a:pt x="1603248" y="0"/>
                  </a:moveTo>
                  <a:lnTo>
                    <a:pt x="0" y="0"/>
                  </a:lnTo>
                  <a:lnTo>
                    <a:pt x="0" y="1659636"/>
                  </a:lnTo>
                  <a:lnTo>
                    <a:pt x="1603248" y="1659636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53700" y="2575560"/>
              <a:ext cx="1638300" cy="17663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07040" y="2590800"/>
              <a:ext cx="1584960" cy="1659889"/>
            </a:xfrm>
            <a:custGeom>
              <a:avLst/>
              <a:gdLst/>
              <a:ahLst/>
              <a:cxnLst/>
              <a:rect l="l" t="t" r="r" b="b"/>
              <a:pathLst>
                <a:path w="1584959" h="1659889">
                  <a:moveTo>
                    <a:pt x="0" y="1659636"/>
                  </a:moveTo>
                  <a:lnTo>
                    <a:pt x="1584959" y="1659636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1659636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4424" y="2961132"/>
              <a:ext cx="937260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05355" y="2598420"/>
            <a:ext cx="8781415" cy="166116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58775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2825"/>
              </a:spcBef>
            </a:pPr>
            <a:r>
              <a:rPr sz="5400" b="1" spc="-5" dirty="0">
                <a:solidFill>
                  <a:srgbClr val="FFFFFF"/>
                </a:solidFill>
                <a:latin typeface="Trebuchet MS"/>
                <a:cs typeface="Trebuchet MS"/>
              </a:rPr>
              <a:t>ELECTRICITY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6769" y="4374641"/>
            <a:ext cx="4416425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Class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X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Science, </a:t>
            </a:r>
            <a:r>
              <a:rPr sz="2800" spc="-10">
                <a:solidFill>
                  <a:srgbClr val="FFFFFF"/>
                </a:solidFill>
                <a:latin typeface="Trebuchet MS"/>
                <a:cs typeface="Trebuchet MS"/>
              </a:rPr>
              <a:t>Chapter</a:t>
            </a:r>
            <a:r>
              <a:rPr sz="28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smtClean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lang="en-US" sz="2800" spc="-1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A K CHOUBEY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SAINIK SCHOOL GOPALGANJ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851916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Is there </a:t>
            </a:r>
            <a:r>
              <a:rPr dirty="0"/>
              <a:t>any charge on </a:t>
            </a:r>
            <a:r>
              <a:rPr spc="-40" dirty="0"/>
              <a:t>conductor,</a:t>
            </a:r>
            <a:r>
              <a:rPr spc="-105" dirty="0"/>
              <a:t> </a:t>
            </a:r>
            <a:r>
              <a:rPr dirty="0"/>
              <a:t>when  current is </a:t>
            </a:r>
            <a:r>
              <a:rPr spc="-5" dirty="0"/>
              <a:t>passing through 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863" y="2316607"/>
            <a:ext cx="9562465" cy="2696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general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misconception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amongst the students, that during  flow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additional charge enters the  conductor and 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this it will no longer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neutral.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we  have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understand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activity,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there is no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space for an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additional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 in the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Therefore the number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in the  conductor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constant even during the passage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there is no charge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ever though the  current is passing through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285" y="2250439"/>
            <a:ext cx="10990580" cy="21037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6700" marR="30480" indent="-228600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order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measure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flow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through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conductor,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us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consider we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are  pushing 10 electrons into the conductor in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one second.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10 electrons would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come out from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other side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conductor during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period.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So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flow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electron becomes 10  electrons per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second.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If we push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 million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into the conductor in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one second,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flow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current becomes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 million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per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second.</a:t>
            </a:r>
            <a:endParaRPr sz="2000">
              <a:latin typeface="Trebuchet MS"/>
              <a:cs typeface="Trebuchet MS"/>
            </a:endParaRPr>
          </a:p>
          <a:p>
            <a:pPr marL="266700" marR="263525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Going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by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logic,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coulomb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One </a:t>
            </a:r>
            <a:r>
              <a:rPr sz="2000" spc="-5" dirty="0">
                <a:solidFill>
                  <a:srgbClr val="00AFEF"/>
                </a:solidFill>
                <a:latin typeface="Trebuchet MS"/>
                <a:cs typeface="Trebuchet MS"/>
              </a:rPr>
              <a:t>Coulomb </a:t>
            </a: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= </a:t>
            </a:r>
            <a:r>
              <a:rPr sz="2000" spc="5" dirty="0">
                <a:solidFill>
                  <a:srgbClr val="00AFEF"/>
                </a:solidFill>
                <a:latin typeface="Trebuchet MS"/>
                <a:cs typeface="Trebuchet MS"/>
              </a:rPr>
              <a:t>6.25x10</a:t>
            </a:r>
            <a:r>
              <a:rPr sz="1950" spc="7" baseline="25641" dirty="0">
                <a:solidFill>
                  <a:srgbClr val="00AFEF"/>
                </a:solidFill>
                <a:latin typeface="Trebuchet MS"/>
                <a:cs typeface="Trebuchet MS"/>
              </a:rPr>
              <a:t>18 </a:t>
            </a:r>
            <a:r>
              <a:rPr sz="2000" spc="-5" dirty="0">
                <a:solidFill>
                  <a:srgbClr val="00AFEF"/>
                </a:solidFill>
                <a:latin typeface="Trebuchet MS"/>
                <a:cs typeface="Trebuchet MS"/>
              </a:rPr>
              <a:t>electrons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)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passes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conductor in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one second,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flow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charge 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said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be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ampere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4509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one</a:t>
            </a:r>
            <a:r>
              <a:rPr spc="-270" dirty="0"/>
              <a:t> </a:t>
            </a:r>
            <a:r>
              <a:rPr spc="-5" dirty="0"/>
              <a:t>Ampere?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82139" y="816863"/>
            <a:ext cx="9933940" cy="6041390"/>
            <a:chOff x="1882139" y="816863"/>
            <a:chExt cx="9933940" cy="6041390"/>
          </a:xfrm>
        </p:grpSpPr>
        <p:sp>
          <p:nvSpPr>
            <p:cNvPr id="5" name="object 5"/>
            <p:cNvSpPr/>
            <p:nvPr/>
          </p:nvSpPr>
          <p:spPr>
            <a:xfrm>
              <a:off x="10863071" y="816863"/>
              <a:ext cx="952500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82139" y="4824983"/>
              <a:ext cx="8215883" cy="20330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4521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an</a:t>
            </a:r>
            <a:r>
              <a:rPr spc="-75" dirty="0"/>
              <a:t> </a:t>
            </a:r>
            <a:r>
              <a:rPr dirty="0"/>
              <a:t>ammeter?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2738" y="2431237"/>
            <a:ext cx="5743575" cy="340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device used to measure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240665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in the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circuit.</a:t>
            </a:r>
            <a:endParaRPr sz="2400">
              <a:latin typeface="Trebuchet MS"/>
              <a:cs typeface="Trebuchet MS"/>
            </a:endParaRPr>
          </a:p>
          <a:p>
            <a:pPr marL="240665" marR="508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always connected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series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with the 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resistor.</a:t>
            </a:r>
            <a:endParaRPr sz="240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very low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internal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resistance.</a:t>
            </a:r>
            <a:endParaRPr sz="2400">
              <a:latin typeface="Trebuchet MS"/>
              <a:cs typeface="Trebuchet MS"/>
            </a:endParaRPr>
          </a:p>
          <a:p>
            <a:pPr marL="240665" marR="437515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Positive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terminal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Ammeter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 connected to the positive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side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 circuit and negative to the negative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side.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92695" y="816863"/>
            <a:ext cx="4770120" cy="6041390"/>
            <a:chOff x="7092695" y="816863"/>
            <a:chExt cx="4770120" cy="6041390"/>
          </a:xfrm>
        </p:grpSpPr>
        <p:sp>
          <p:nvSpPr>
            <p:cNvPr id="5" name="object 5"/>
            <p:cNvSpPr/>
            <p:nvPr/>
          </p:nvSpPr>
          <p:spPr>
            <a:xfrm>
              <a:off x="7092695" y="1700783"/>
              <a:ext cx="4300728" cy="5157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5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79965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What </a:t>
            </a:r>
            <a:r>
              <a:rPr spc="-5" dirty="0"/>
              <a:t>is the </a:t>
            </a:r>
            <a:r>
              <a:rPr dirty="0"/>
              <a:t>direction of </a:t>
            </a:r>
            <a:r>
              <a:rPr spc="-5" dirty="0"/>
              <a:t>conventional  </a:t>
            </a:r>
            <a:r>
              <a:rPr dirty="0"/>
              <a:t>current?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8684" y="2484501"/>
            <a:ext cx="6258560" cy="2696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are not bound to any  particular nucleus, they can move freely  within the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 convention, the  flow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positive charge is considered to be  the </a:t>
            </a:r>
            <a:r>
              <a:rPr sz="2400" b="1" spc="-5" dirty="0">
                <a:solidFill>
                  <a:srgbClr val="F6BE73"/>
                </a:solidFill>
                <a:latin typeface="Trebuchet MS"/>
                <a:cs typeface="Trebuchet MS"/>
              </a:rPr>
              <a:t>direction </a:t>
            </a:r>
            <a:r>
              <a:rPr sz="2400" b="1" dirty="0">
                <a:solidFill>
                  <a:srgbClr val="F6BE73"/>
                </a:solidFill>
                <a:latin typeface="Trebuchet MS"/>
                <a:cs typeface="Trebuchet MS"/>
              </a:rPr>
              <a:t>of </a:t>
            </a:r>
            <a:r>
              <a:rPr sz="2400" b="1" spc="-5" dirty="0">
                <a:solidFill>
                  <a:srgbClr val="F6BE73"/>
                </a:solidFill>
                <a:latin typeface="Trebuchet MS"/>
                <a:cs typeface="Trebuchet MS"/>
              </a:rPr>
              <a:t>current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through the 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direction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conventional  current is opposite to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flow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free  electrons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99376" y="816863"/>
            <a:ext cx="4928870" cy="5318760"/>
            <a:chOff x="7199376" y="816863"/>
            <a:chExt cx="4928870" cy="5318760"/>
          </a:xfrm>
        </p:grpSpPr>
        <p:sp>
          <p:nvSpPr>
            <p:cNvPr id="5" name="object 5"/>
            <p:cNvSpPr/>
            <p:nvPr/>
          </p:nvSpPr>
          <p:spPr>
            <a:xfrm>
              <a:off x="7199376" y="2580131"/>
              <a:ext cx="4928616" cy="3555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33717" y="2809112"/>
              <a:ext cx="2028061" cy="981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6429" y="4433582"/>
              <a:ext cx="1992630" cy="1043305"/>
            </a:xfrm>
            <a:custGeom>
              <a:avLst/>
              <a:gdLst/>
              <a:ahLst/>
              <a:cxnLst/>
              <a:rect l="l" t="t" r="r" b="b"/>
              <a:pathLst>
                <a:path w="1992629" h="1043304">
                  <a:moveTo>
                    <a:pt x="108839" y="936866"/>
                  </a:moveTo>
                  <a:lnTo>
                    <a:pt x="100584" y="919848"/>
                  </a:lnTo>
                  <a:lnTo>
                    <a:pt x="48895" y="945121"/>
                  </a:lnTo>
                  <a:lnTo>
                    <a:pt x="28956" y="904354"/>
                  </a:lnTo>
                  <a:lnTo>
                    <a:pt x="99695" y="869810"/>
                  </a:lnTo>
                  <a:lnTo>
                    <a:pt x="90805" y="851649"/>
                  </a:lnTo>
                  <a:lnTo>
                    <a:pt x="0" y="896099"/>
                  </a:lnTo>
                  <a:lnTo>
                    <a:pt x="71882" y="1042911"/>
                  </a:lnTo>
                  <a:lnTo>
                    <a:pt x="91948" y="1033132"/>
                  </a:lnTo>
                  <a:lnTo>
                    <a:pt x="57277" y="962139"/>
                  </a:lnTo>
                  <a:lnTo>
                    <a:pt x="91986" y="945121"/>
                  </a:lnTo>
                  <a:lnTo>
                    <a:pt x="108839" y="936866"/>
                  </a:lnTo>
                  <a:close/>
                </a:path>
                <a:path w="1992629" h="1043304">
                  <a:moveTo>
                    <a:pt x="218059" y="973950"/>
                  </a:moveTo>
                  <a:lnTo>
                    <a:pt x="211175" y="959980"/>
                  </a:lnTo>
                  <a:lnTo>
                    <a:pt x="209677" y="956932"/>
                  </a:lnTo>
                  <a:lnTo>
                    <a:pt x="204343" y="959599"/>
                  </a:lnTo>
                  <a:lnTo>
                    <a:pt x="125095" y="829297"/>
                  </a:lnTo>
                  <a:lnTo>
                    <a:pt x="106045" y="838695"/>
                  </a:lnTo>
                  <a:lnTo>
                    <a:pt x="165227" y="959726"/>
                  </a:lnTo>
                  <a:lnTo>
                    <a:pt x="174459" y="972756"/>
                  </a:lnTo>
                  <a:lnTo>
                    <a:pt x="186347" y="979462"/>
                  </a:lnTo>
                  <a:lnTo>
                    <a:pt x="200888" y="979855"/>
                  </a:lnTo>
                  <a:lnTo>
                    <a:pt x="218059" y="973950"/>
                  </a:lnTo>
                  <a:close/>
                </a:path>
                <a:path w="1992629" h="1043304">
                  <a:moveTo>
                    <a:pt x="311200" y="899756"/>
                  </a:moveTo>
                  <a:lnTo>
                    <a:pt x="295694" y="851408"/>
                  </a:lnTo>
                  <a:lnTo>
                    <a:pt x="289725" y="843876"/>
                  </a:lnTo>
                  <a:lnTo>
                    <a:pt x="289725" y="901052"/>
                  </a:lnTo>
                  <a:lnTo>
                    <a:pt x="289433" y="906386"/>
                  </a:lnTo>
                  <a:lnTo>
                    <a:pt x="260070" y="931100"/>
                  </a:lnTo>
                  <a:lnTo>
                    <a:pt x="247421" y="927887"/>
                  </a:lnTo>
                  <a:lnTo>
                    <a:pt x="221589" y="891984"/>
                  </a:lnTo>
                  <a:lnTo>
                    <a:pt x="218363" y="875245"/>
                  </a:lnTo>
                  <a:lnTo>
                    <a:pt x="218948" y="868032"/>
                  </a:lnTo>
                  <a:lnTo>
                    <a:pt x="248208" y="843610"/>
                  </a:lnTo>
                  <a:lnTo>
                    <a:pt x="260743" y="846734"/>
                  </a:lnTo>
                  <a:lnTo>
                    <a:pt x="286372" y="882269"/>
                  </a:lnTo>
                  <a:lnTo>
                    <a:pt x="289725" y="901052"/>
                  </a:lnTo>
                  <a:lnTo>
                    <a:pt x="289725" y="843876"/>
                  </a:lnTo>
                  <a:lnTo>
                    <a:pt x="249212" y="825284"/>
                  </a:lnTo>
                  <a:lnTo>
                    <a:pt x="238277" y="827201"/>
                  </a:lnTo>
                  <a:lnTo>
                    <a:pt x="203085" y="853909"/>
                  </a:lnTo>
                  <a:lnTo>
                    <a:pt x="197294" y="875245"/>
                  </a:lnTo>
                  <a:lnTo>
                    <a:pt x="197713" y="886752"/>
                  </a:lnTo>
                  <a:lnTo>
                    <a:pt x="212115" y="922642"/>
                  </a:lnTo>
                  <a:lnTo>
                    <a:pt x="248462" y="948601"/>
                  </a:lnTo>
                  <a:lnTo>
                    <a:pt x="259105" y="949286"/>
                  </a:lnTo>
                  <a:lnTo>
                    <a:pt x="270090" y="947458"/>
                  </a:lnTo>
                  <a:lnTo>
                    <a:pt x="281432" y="943089"/>
                  </a:lnTo>
                  <a:lnTo>
                    <a:pt x="291592" y="936929"/>
                  </a:lnTo>
                  <a:lnTo>
                    <a:pt x="297891" y="931100"/>
                  </a:lnTo>
                  <a:lnTo>
                    <a:pt x="299656" y="929474"/>
                  </a:lnTo>
                  <a:lnTo>
                    <a:pt x="305612" y="920737"/>
                  </a:lnTo>
                  <a:lnTo>
                    <a:pt x="309499" y="910704"/>
                  </a:lnTo>
                  <a:lnTo>
                    <a:pt x="311200" y="899756"/>
                  </a:lnTo>
                  <a:close/>
                </a:path>
                <a:path w="1992629" h="1043304">
                  <a:moveTo>
                    <a:pt x="448551" y="861301"/>
                  </a:moveTo>
                  <a:lnTo>
                    <a:pt x="444220" y="824471"/>
                  </a:lnTo>
                  <a:lnTo>
                    <a:pt x="433451" y="732777"/>
                  </a:lnTo>
                  <a:lnTo>
                    <a:pt x="414655" y="741921"/>
                  </a:lnTo>
                  <a:lnTo>
                    <a:pt x="424434" y="824471"/>
                  </a:lnTo>
                  <a:lnTo>
                    <a:pt x="403428" y="806056"/>
                  </a:lnTo>
                  <a:lnTo>
                    <a:pt x="360553" y="768477"/>
                  </a:lnTo>
                  <a:lnTo>
                    <a:pt x="355473" y="770890"/>
                  </a:lnTo>
                  <a:lnTo>
                    <a:pt x="361442" y="855332"/>
                  </a:lnTo>
                  <a:lnTo>
                    <a:pt x="304038" y="796023"/>
                  </a:lnTo>
                  <a:lnTo>
                    <a:pt x="283591" y="806056"/>
                  </a:lnTo>
                  <a:lnTo>
                    <a:pt x="375666" y="896988"/>
                  </a:lnTo>
                  <a:lnTo>
                    <a:pt x="380746" y="894448"/>
                  </a:lnTo>
                  <a:lnTo>
                    <a:pt x="378777" y="855332"/>
                  </a:lnTo>
                  <a:lnTo>
                    <a:pt x="376301" y="806056"/>
                  </a:lnTo>
                  <a:lnTo>
                    <a:pt x="443611" y="863714"/>
                  </a:lnTo>
                  <a:lnTo>
                    <a:pt x="448551" y="861301"/>
                  </a:lnTo>
                  <a:close/>
                </a:path>
                <a:path w="1992629" h="1043304">
                  <a:moveTo>
                    <a:pt x="634403" y="741768"/>
                  </a:moveTo>
                  <a:lnTo>
                    <a:pt x="618883" y="693420"/>
                  </a:lnTo>
                  <a:lnTo>
                    <a:pt x="612902" y="685914"/>
                  </a:lnTo>
                  <a:lnTo>
                    <a:pt x="612902" y="740638"/>
                  </a:lnTo>
                  <a:lnTo>
                    <a:pt x="612825" y="743064"/>
                  </a:lnTo>
                  <a:lnTo>
                    <a:pt x="583158" y="773112"/>
                  </a:lnTo>
                  <a:lnTo>
                    <a:pt x="570509" y="769899"/>
                  </a:lnTo>
                  <a:lnTo>
                    <a:pt x="544728" y="733996"/>
                  </a:lnTo>
                  <a:lnTo>
                    <a:pt x="541464" y="717308"/>
                  </a:lnTo>
                  <a:lnTo>
                    <a:pt x="542036" y="710044"/>
                  </a:lnTo>
                  <a:lnTo>
                    <a:pt x="571296" y="685634"/>
                  </a:lnTo>
                  <a:lnTo>
                    <a:pt x="583844" y="688759"/>
                  </a:lnTo>
                  <a:lnTo>
                    <a:pt x="609511" y="724331"/>
                  </a:lnTo>
                  <a:lnTo>
                    <a:pt x="612902" y="740638"/>
                  </a:lnTo>
                  <a:lnTo>
                    <a:pt x="612902" y="685914"/>
                  </a:lnTo>
                  <a:lnTo>
                    <a:pt x="572300" y="667308"/>
                  </a:lnTo>
                  <a:lnTo>
                    <a:pt x="561365" y="669277"/>
                  </a:lnTo>
                  <a:lnTo>
                    <a:pt x="526173" y="695998"/>
                  </a:lnTo>
                  <a:lnTo>
                    <a:pt x="520407" y="717308"/>
                  </a:lnTo>
                  <a:lnTo>
                    <a:pt x="520852" y="728776"/>
                  </a:lnTo>
                  <a:lnTo>
                    <a:pt x="535203" y="764654"/>
                  </a:lnTo>
                  <a:lnTo>
                    <a:pt x="571601" y="790613"/>
                  </a:lnTo>
                  <a:lnTo>
                    <a:pt x="582206" y="791298"/>
                  </a:lnTo>
                  <a:lnTo>
                    <a:pt x="593178" y="789470"/>
                  </a:lnTo>
                  <a:lnTo>
                    <a:pt x="628802" y="762749"/>
                  </a:lnTo>
                  <a:lnTo>
                    <a:pt x="632714" y="752716"/>
                  </a:lnTo>
                  <a:lnTo>
                    <a:pt x="634403" y="741768"/>
                  </a:lnTo>
                  <a:close/>
                </a:path>
                <a:path w="1992629" h="1043304">
                  <a:moveTo>
                    <a:pt x="699135" y="736333"/>
                  </a:moveTo>
                  <a:lnTo>
                    <a:pt x="658964" y="654291"/>
                  </a:lnTo>
                  <a:lnTo>
                    <a:pt x="654431" y="645020"/>
                  </a:lnTo>
                  <a:lnTo>
                    <a:pt x="676275" y="634352"/>
                  </a:lnTo>
                  <a:lnTo>
                    <a:pt x="673646" y="628891"/>
                  </a:lnTo>
                  <a:lnTo>
                    <a:pt x="668528" y="618223"/>
                  </a:lnTo>
                  <a:lnTo>
                    <a:pt x="646557" y="628891"/>
                  </a:lnTo>
                  <a:lnTo>
                    <a:pt x="645287" y="627113"/>
                  </a:lnTo>
                  <a:lnTo>
                    <a:pt x="644271" y="625335"/>
                  </a:lnTo>
                  <a:lnTo>
                    <a:pt x="640080" y="616826"/>
                  </a:lnTo>
                  <a:lnTo>
                    <a:pt x="639191" y="610349"/>
                  </a:lnTo>
                  <a:lnTo>
                    <a:pt x="640842" y="603999"/>
                  </a:lnTo>
                  <a:lnTo>
                    <a:pt x="642493" y="597776"/>
                  </a:lnTo>
                  <a:lnTo>
                    <a:pt x="646176" y="593204"/>
                  </a:lnTo>
                  <a:lnTo>
                    <a:pt x="652018" y="590410"/>
                  </a:lnTo>
                  <a:lnTo>
                    <a:pt x="655320" y="588759"/>
                  </a:lnTo>
                  <a:lnTo>
                    <a:pt x="659257" y="587616"/>
                  </a:lnTo>
                  <a:lnTo>
                    <a:pt x="663829" y="587108"/>
                  </a:lnTo>
                  <a:lnTo>
                    <a:pt x="662305" y="570471"/>
                  </a:lnTo>
                  <a:lnTo>
                    <a:pt x="624865" y="593204"/>
                  </a:lnTo>
                  <a:lnTo>
                    <a:pt x="620623" y="609574"/>
                  </a:lnTo>
                  <a:lnTo>
                    <a:pt x="621131" y="618667"/>
                  </a:lnTo>
                  <a:lnTo>
                    <a:pt x="623430" y="628243"/>
                  </a:lnTo>
                  <a:lnTo>
                    <a:pt x="627507" y="638289"/>
                  </a:lnTo>
                  <a:lnTo>
                    <a:pt x="611886" y="645909"/>
                  </a:lnTo>
                  <a:lnTo>
                    <a:pt x="619760" y="661911"/>
                  </a:lnTo>
                  <a:lnTo>
                    <a:pt x="635381" y="654291"/>
                  </a:lnTo>
                  <a:lnTo>
                    <a:pt x="680085" y="745604"/>
                  </a:lnTo>
                  <a:lnTo>
                    <a:pt x="699135" y="736333"/>
                  </a:lnTo>
                  <a:close/>
                </a:path>
                <a:path w="1992629" h="1043304">
                  <a:moveTo>
                    <a:pt x="837438" y="668769"/>
                  </a:moveTo>
                  <a:lnTo>
                    <a:pt x="797318" y="586727"/>
                  </a:lnTo>
                  <a:lnTo>
                    <a:pt x="792734" y="577329"/>
                  </a:lnTo>
                  <a:lnTo>
                    <a:pt x="814578" y="566661"/>
                  </a:lnTo>
                  <a:lnTo>
                    <a:pt x="811949" y="561327"/>
                  </a:lnTo>
                  <a:lnTo>
                    <a:pt x="806704" y="550659"/>
                  </a:lnTo>
                  <a:lnTo>
                    <a:pt x="784860" y="561327"/>
                  </a:lnTo>
                  <a:lnTo>
                    <a:pt x="783590" y="559549"/>
                  </a:lnTo>
                  <a:lnTo>
                    <a:pt x="782574" y="557771"/>
                  </a:lnTo>
                  <a:lnTo>
                    <a:pt x="778383" y="549262"/>
                  </a:lnTo>
                  <a:lnTo>
                    <a:pt x="777494" y="542658"/>
                  </a:lnTo>
                  <a:lnTo>
                    <a:pt x="780796" y="530212"/>
                  </a:lnTo>
                  <a:lnTo>
                    <a:pt x="784479" y="525640"/>
                  </a:lnTo>
                  <a:lnTo>
                    <a:pt x="790321" y="522846"/>
                  </a:lnTo>
                  <a:lnTo>
                    <a:pt x="793623" y="521195"/>
                  </a:lnTo>
                  <a:lnTo>
                    <a:pt x="797560" y="520052"/>
                  </a:lnTo>
                  <a:lnTo>
                    <a:pt x="802132" y="519544"/>
                  </a:lnTo>
                  <a:lnTo>
                    <a:pt x="800481" y="502907"/>
                  </a:lnTo>
                  <a:lnTo>
                    <a:pt x="763155" y="525640"/>
                  </a:lnTo>
                  <a:lnTo>
                    <a:pt x="758913" y="541997"/>
                  </a:lnTo>
                  <a:lnTo>
                    <a:pt x="759383" y="551040"/>
                  </a:lnTo>
                  <a:lnTo>
                    <a:pt x="761682" y="560578"/>
                  </a:lnTo>
                  <a:lnTo>
                    <a:pt x="765810" y="570598"/>
                  </a:lnTo>
                  <a:lnTo>
                    <a:pt x="750189" y="578345"/>
                  </a:lnTo>
                  <a:lnTo>
                    <a:pt x="758063" y="594347"/>
                  </a:lnTo>
                  <a:lnTo>
                    <a:pt x="773684" y="586727"/>
                  </a:lnTo>
                  <a:lnTo>
                    <a:pt x="818388" y="678040"/>
                  </a:lnTo>
                  <a:lnTo>
                    <a:pt x="837438" y="668769"/>
                  </a:lnTo>
                  <a:close/>
                </a:path>
                <a:path w="1992629" h="1043304">
                  <a:moveTo>
                    <a:pt x="905637" y="635368"/>
                  </a:moveTo>
                  <a:lnTo>
                    <a:pt x="875538" y="573773"/>
                  </a:lnTo>
                  <a:lnTo>
                    <a:pt x="872883" y="567232"/>
                  </a:lnTo>
                  <a:lnTo>
                    <a:pt x="871435" y="560692"/>
                  </a:lnTo>
                  <a:lnTo>
                    <a:pt x="871169" y="554164"/>
                  </a:lnTo>
                  <a:lnTo>
                    <a:pt x="872109" y="547611"/>
                  </a:lnTo>
                  <a:lnTo>
                    <a:pt x="894334" y="527037"/>
                  </a:lnTo>
                  <a:lnTo>
                    <a:pt x="899795" y="527926"/>
                  </a:lnTo>
                  <a:lnTo>
                    <a:pt x="899744" y="527037"/>
                  </a:lnTo>
                  <a:lnTo>
                    <a:pt x="898652" y="505447"/>
                  </a:lnTo>
                  <a:lnTo>
                    <a:pt x="891667" y="507352"/>
                  </a:lnTo>
                  <a:lnTo>
                    <a:pt x="886460" y="509130"/>
                  </a:lnTo>
                  <a:lnTo>
                    <a:pt x="861441" y="545198"/>
                  </a:lnTo>
                  <a:lnTo>
                    <a:pt x="853059" y="528053"/>
                  </a:lnTo>
                  <a:lnTo>
                    <a:pt x="834009" y="537324"/>
                  </a:lnTo>
                  <a:lnTo>
                    <a:pt x="886460" y="644766"/>
                  </a:lnTo>
                  <a:lnTo>
                    <a:pt x="905637" y="635368"/>
                  </a:lnTo>
                  <a:close/>
                </a:path>
                <a:path w="1992629" h="1043304">
                  <a:moveTo>
                    <a:pt x="1041781" y="556628"/>
                  </a:moveTo>
                  <a:lnTo>
                    <a:pt x="1027049" y="546849"/>
                  </a:lnTo>
                  <a:lnTo>
                    <a:pt x="1023264" y="553859"/>
                  </a:lnTo>
                  <a:lnTo>
                    <a:pt x="1018209" y="560006"/>
                  </a:lnTo>
                  <a:lnTo>
                    <a:pt x="1011936" y="565289"/>
                  </a:lnTo>
                  <a:lnTo>
                    <a:pt x="1004443" y="569709"/>
                  </a:lnTo>
                  <a:lnTo>
                    <a:pt x="997267" y="572528"/>
                  </a:lnTo>
                  <a:lnTo>
                    <a:pt x="990244" y="573900"/>
                  </a:lnTo>
                  <a:lnTo>
                    <a:pt x="983361" y="573862"/>
                  </a:lnTo>
                  <a:lnTo>
                    <a:pt x="952119" y="548373"/>
                  </a:lnTo>
                  <a:lnTo>
                    <a:pt x="980973" y="534276"/>
                  </a:lnTo>
                  <a:lnTo>
                    <a:pt x="1029589" y="510527"/>
                  </a:lnTo>
                  <a:lnTo>
                    <a:pt x="1028827" y="506463"/>
                  </a:lnTo>
                  <a:lnTo>
                    <a:pt x="1005370" y="475449"/>
                  </a:lnTo>
                  <a:lnTo>
                    <a:pt x="1005332" y="505193"/>
                  </a:lnTo>
                  <a:lnTo>
                    <a:pt x="945896" y="534276"/>
                  </a:lnTo>
                  <a:lnTo>
                    <a:pt x="942848" y="526148"/>
                  </a:lnTo>
                  <a:lnTo>
                    <a:pt x="942721" y="518147"/>
                  </a:lnTo>
                  <a:lnTo>
                    <a:pt x="945642" y="510273"/>
                  </a:lnTo>
                  <a:lnTo>
                    <a:pt x="976249" y="487781"/>
                  </a:lnTo>
                  <a:lnTo>
                    <a:pt x="982573" y="487984"/>
                  </a:lnTo>
                  <a:lnTo>
                    <a:pt x="988796" y="489623"/>
                  </a:lnTo>
                  <a:lnTo>
                    <a:pt x="996061" y="492366"/>
                  </a:lnTo>
                  <a:lnTo>
                    <a:pt x="1001522" y="497573"/>
                  </a:lnTo>
                  <a:lnTo>
                    <a:pt x="1005332" y="505193"/>
                  </a:lnTo>
                  <a:lnTo>
                    <a:pt x="1005332" y="475437"/>
                  </a:lnTo>
                  <a:lnTo>
                    <a:pt x="996569" y="471411"/>
                  </a:lnTo>
                  <a:lnTo>
                    <a:pt x="986688" y="469226"/>
                  </a:lnTo>
                  <a:lnTo>
                    <a:pt x="976325" y="469277"/>
                  </a:lnTo>
                  <a:lnTo>
                    <a:pt x="937590" y="488645"/>
                  </a:lnTo>
                  <a:lnTo>
                    <a:pt x="924115" y="531710"/>
                  </a:lnTo>
                  <a:lnTo>
                    <a:pt x="926630" y="544499"/>
                  </a:lnTo>
                  <a:lnTo>
                    <a:pt x="946912" y="578688"/>
                  </a:lnTo>
                  <a:lnTo>
                    <a:pt x="988123" y="593267"/>
                  </a:lnTo>
                  <a:lnTo>
                    <a:pt x="998359" y="591426"/>
                  </a:lnTo>
                  <a:lnTo>
                    <a:pt x="1028763" y="573900"/>
                  </a:lnTo>
                  <a:lnTo>
                    <a:pt x="1032002" y="570852"/>
                  </a:lnTo>
                  <a:lnTo>
                    <a:pt x="1036955" y="565772"/>
                  </a:lnTo>
                  <a:lnTo>
                    <a:pt x="1040257" y="561073"/>
                  </a:lnTo>
                  <a:lnTo>
                    <a:pt x="1041781" y="556628"/>
                  </a:lnTo>
                  <a:close/>
                </a:path>
                <a:path w="1992629" h="1043304">
                  <a:moveTo>
                    <a:pt x="1154049" y="501764"/>
                  </a:moveTo>
                  <a:lnTo>
                    <a:pt x="1139317" y="491985"/>
                  </a:lnTo>
                  <a:lnTo>
                    <a:pt x="1135532" y="498995"/>
                  </a:lnTo>
                  <a:lnTo>
                    <a:pt x="1130490" y="505129"/>
                  </a:lnTo>
                  <a:lnTo>
                    <a:pt x="1124204" y="510425"/>
                  </a:lnTo>
                  <a:lnTo>
                    <a:pt x="1116711" y="514845"/>
                  </a:lnTo>
                  <a:lnTo>
                    <a:pt x="1109535" y="517588"/>
                  </a:lnTo>
                  <a:lnTo>
                    <a:pt x="1102512" y="518947"/>
                  </a:lnTo>
                  <a:lnTo>
                    <a:pt x="1095629" y="518922"/>
                  </a:lnTo>
                  <a:lnTo>
                    <a:pt x="1064387" y="493509"/>
                  </a:lnTo>
                  <a:lnTo>
                    <a:pt x="1093241" y="479412"/>
                  </a:lnTo>
                  <a:lnTo>
                    <a:pt x="1141857" y="455663"/>
                  </a:lnTo>
                  <a:lnTo>
                    <a:pt x="1141095" y="451599"/>
                  </a:lnTo>
                  <a:lnTo>
                    <a:pt x="1117638" y="420522"/>
                  </a:lnTo>
                  <a:lnTo>
                    <a:pt x="1117600" y="450329"/>
                  </a:lnTo>
                  <a:lnTo>
                    <a:pt x="1058164" y="479412"/>
                  </a:lnTo>
                  <a:lnTo>
                    <a:pt x="1055204" y="471538"/>
                  </a:lnTo>
                  <a:lnTo>
                    <a:pt x="1055077" y="469277"/>
                  </a:lnTo>
                  <a:lnTo>
                    <a:pt x="1054989" y="463283"/>
                  </a:lnTo>
                  <a:lnTo>
                    <a:pt x="1057910" y="455409"/>
                  </a:lnTo>
                  <a:lnTo>
                    <a:pt x="1088517" y="432904"/>
                  </a:lnTo>
                  <a:lnTo>
                    <a:pt x="1094841" y="433070"/>
                  </a:lnTo>
                  <a:lnTo>
                    <a:pt x="1100963" y="434581"/>
                  </a:lnTo>
                  <a:lnTo>
                    <a:pt x="1108329" y="437375"/>
                  </a:lnTo>
                  <a:lnTo>
                    <a:pt x="1113790" y="442709"/>
                  </a:lnTo>
                  <a:lnTo>
                    <a:pt x="1117600" y="450329"/>
                  </a:lnTo>
                  <a:lnTo>
                    <a:pt x="1117600" y="420509"/>
                  </a:lnTo>
                  <a:lnTo>
                    <a:pt x="1108837" y="416547"/>
                  </a:lnTo>
                  <a:lnTo>
                    <a:pt x="1098956" y="414337"/>
                  </a:lnTo>
                  <a:lnTo>
                    <a:pt x="1088593" y="414362"/>
                  </a:lnTo>
                  <a:lnTo>
                    <a:pt x="1049858" y="433730"/>
                  </a:lnTo>
                  <a:lnTo>
                    <a:pt x="1036383" y="476796"/>
                  </a:lnTo>
                  <a:lnTo>
                    <a:pt x="1038898" y="489623"/>
                  </a:lnTo>
                  <a:lnTo>
                    <a:pt x="1059180" y="523773"/>
                  </a:lnTo>
                  <a:lnTo>
                    <a:pt x="1100391" y="538365"/>
                  </a:lnTo>
                  <a:lnTo>
                    <a:pt x="1110627" y="536536"/>
                  </a:lnTo>
                  <a:lnTo>
                    <a:pt x="1141133" y="518947"/>
                  </a:lnTo>
                  <a:lnTo>
                    <a:pt x="1144270" y="515988"/>
                  </a:lnTo>
                  <a:lnTo>
                    <a:pt x="1149223" y="510908"/>
                  </a:lnTo>
                  <a:lnTo>
                    <a:pt x="1152525" y="506082"/>
                  </a:lnTo>
                  <a:lnTo>
                    <a:pt x="1154049" y="501764"/>
                  </a:lnTo>
                  <a:close/>
                </a:path>
                <a:path w="1992629" h="1043304">
                  <a:moveTo>
                    <a:pt x="1327912" y="417817"/>
                  </a:moveTo>
                  <a:lnTo>
                    <a:pt x="1313180" y="407670"/>
                  </a:lnTo>
                  <a:lnTo>
                    <a:pt x="1309408" y="414020"/>
                  </a:lnTo>
                  <a:lnTo>
                    <a:pt x="1304391" y="420370"/>
                  </a:lnTo>
                  <a:lnTo>
                    <a:pt x="1298117" y="425450"/>
                  </a:lnTo>
                  <a:lnTo>
                    <a:pt x="1290574" y="430517"/>
                  </a:lnTo>
                  <a:lnTo>
                    <a:pt x="1283474" y="433070"/>
                  </a:lnTo>
                  <a:lnTo>
                    <a:pt x="1276477" y="434327"/>
                  </a:lnTo>
                  <a:lnTo>
                    <a:pt x="1269568" y="434327"/>
                  </a:lnTo>
                  <a:lnTo>
                    <a:pt x="1238250" y="408927"/>
                  </a:lnTo>
                  <a:lnTo>
                    <a:pt x="1266647" y="394970"/>
                  </a:lnTo>
                  <a:lnTo>
                    <a:pt x="1315720" y="370827"/>
                  </a:lnTo>
                  <a:lnTo>
                    <a:pt x="1291551" y="336550"/>
                  </a:lnTo>
                  <a:lnTo>
                    <a:pt x="1291463" y="365747"/>
                  </a:lnTo>
                  <a:lnTo>
                    <a:pt x="1232027" y="394970"/>
                  </a:lnTo>
                  <a:lnTo>
                    <a:pt x="1228979" y="387350"/>
                  </a:lnTo>
                  <a:lnTo>
                    <a:pt x="1228852" y="378447"/>
                  </a:lnTo>
                  <a:lnTo>
                    <a:pt x="1231773" y="370827"/>
                  </a:lnTo>
                  <a:lnTo>
                    <a:pt x="1262418" y="347967"/>
                  </a:lnTo>
                  <a:lnTo>
                    <a:pt x="1274826" y="350520"/>
                  </a:lnTo>
                  <a:lnTo>
                    <a:pt x="1282192" y="353047"/>
                  </a:lnTo>
                  <a:lnTo>
                    <a:pt x="1287653" y="358127"/>
                  </a:lnTo>
                  <a:lnTo>
                    <a:pt x="1291463" y="365747"/>
                  </a:lnTo>
                  <a:lnTo>
                    <a:pt x="1291463" y="336499"/>
                  </a:lnTo>
                  <a:lnTo>
                    <a:pt x="1282700" y="331470"/>
                  </a:lnTo>
                  <a:lnTo>
                    <a:pt x="1272832" y="330200"/>
                  </a:lnTo>
                  <a:lnTo>
                    <a:pt x="1262507" y="330200"/>
                  </a:lnTo>
                  <a:lnTo>
                    <a:pt x="1223721" y="349250"/>
                  </a:lnTo>
                  <a:lnTo>
                    <a:pt x="1210246" y="392417"/>
                  </a:lnTo>
                  <a:lnTo>
                    <a:pt x="1212761" y="405117"/>
                  </a:lnTo>
                  <a:lnTo>
                    <a:pt x="1233106" y="439420"/>
                  </a:lnTo>
                  <a:lnTo>
                    <a:pt x="1263967" y="453377"/>
                  </a:lnTo>
                  <a:lnTo>
                    <a:pt x="1274267" y="453377"/>
                  </a:lnTo>
                  <a:lnTo>
                    <a:pt x="1313103" y="436867"/>
                  </a:lnTo>
                  <a:lnTo>
                    <a:pt x="1315618" y="434327"/>
                  </a:lnTo>
                  <a:lnTo>
                    <a:pt x="1318133" y="431800"/>
                  </a:lnTo>
                  <a:lnTo>
                    <a:pt x="1323086" y="426720"/>
                  </a:lnTo>
                  <a:lnTo>
                    <a:pt x="1326388" y="421627"/>
                  </a:lnTo>
                  <a:lnTo>
                    <a:pt x="1327912" y="417817"/>
                  </a:lnTo>
                  <a:close/>
                </a:path>
                <a:path w="1992629" h="1043304">
                  <a:moveTo>
                    <a:pt x="1402334" y="396227"/>
                  </a:moveTo>
                  <a:lnTo>
                    <a:pt x="1395742" y="382270"/>
                  </a:lnTo>
                  <a:lnTo>
                    <a:pt x="1393952" y="378447"/>
                  </a:lnTo>
                  <a:lnTo>
                    <a:pt x="1388618" y="381000"/>
                  </a:lnTo>
                  <a:lnTo>
                    <a:pt x="1383538" y="382270"/>
                  </a:lnTo>
                  <a:lnTo>
                    <a:pt x="1378585" y="379717"/>
                  </a:lnTo>
                  <a:lnTo>
                    <a:pt x="1373632" y="378447"/>
                  </a:lnTo>
                  <a:lnTo>
                    <a:pt x="1369822" y="374650"/>
                  </a:lnTo>
                  <a:lnTo>
                    <a:pt x="1367028" y="368300"/>
                  </a:lnTo>
                  <a:lnTo>
                    <a:pt x="1309370" y="251447"/>
                  </a:lnTo>
                  <a:lnTo>
                    <a:pt x="1290320" y="260350"/>
                  </a:lnTo>
                  <a:lnTo>
                    <a:pt x="1349502" y="381000"/>
                  </a:lnTo>
                  <a:lnTo>
                    <a:pt x="1358734" y="394970"/>
                  </a:lnTo>
                  <a:lnTo>
                    <a:pt x="1370622" y="401320"/>
                  </a:lnTo>
                  <a:lnTo>
                    <a:pt x="1385163" y="401320"/>
                  </a:lnTo>
                  <a:lnTo>
                    <a:pt x="1402334" y="396227"/>
                  </a:lnTo>
                  <a:close/>
                </a:path>
                <a:path w="1992629" h="1043304">
                  <a:moveTo>
                    <a:pt x="1500378" y="332727"/>
                  </a:moveTo>
                  <a:lnTo>
                    <a:pt x="1485646" y="322567"/>
                  </a:lnTo>
                  <a:lnTo>
                    <a:pt x="1481874" y="330200"/>
                  </a:lnTo>
                  <a:lnTo>
                    <a:pt x="1476857" y="336550"/>
                  </a:lnTo>
                  <a:lnTo>
                    <a:pt x="1470583" y="341617"/>
                  </a:lnTo>
                  <a:lnTo>
                    <a:pt x="1463040" y="345427"/>
                  </a:lnTo>
                  <a:lnTo>
                    <a:pt x="1455940" y="349250"/>
                  </a:lnTo>
                  <a:lnTo>
                    <a:pt x="1448943" y="350520"/>
                  </a:lnTo>
                  <a:lnTo>
                    <a:pt x="1442034" y="350520"/>
                  </a:lnTo>
                  <a:lnTo>
                    <a:pt x="1410843" y="325120"/>
                  </a:lnTo>
                  <a:lnTo>
                    <a:pt x="1439202" y="311150"/>
                  </a:lnTo>
                  <a:lnTo>
                    <a:pt x="1488186" y="287020"/>
                  </a:lnTo>
                  <a:lnTo>
                    <a:pt x="1464081" y="251447"/>
                  </a:lnTo>
                  <a:lnTo>
                    <a:pt x="1463929" y="251383"/>
                  </a:lnTo>
                  <a:lnTo>
                    <a:pt x="1463929" y="281927"/>
                  </a:lnTo>
                  <a:lnTo>
                    <a:pt x="1404493" y="311150"/>
                  </a:lnTo>
                  <a:lnTo>
                    <a:pt x="1401445" y="302247"/>
                  </a:lnTo>
                  <a:lnTo>
                    <a:pt x="1401445" y="294627"/>
                  </a:lnTo>
                  <a:lnTo>
                    <a:pt x="1428369" y="265417"/>
                  </a:lnTo>
                  <a:lnTo>
                    <a:pt x="1434884" y="264147"/>
                  </a:lnTo>
                  <a:lnTo>
                    <a:pt x="1441183" y="264147"/>
                  </a:lnTo>
                  <a:lnTo>
                    <a:pt x="1447292" y="265417"/>
                  </a:lnTo>
                  <a:lnTo>
                    <a:pt x="1454658" y="269227"/>
                  </a:lnTo>
                  <a:lnTo>
                    <a:pt x="1460246" y="274320"/>
                  </a:lnTo>
                  <a:lnTo>
                    <a:pt x="1463929" y="281927"/>
                  </a:lnTo>
                  <a:lnTo>
                    <a:pt x="1463929" y="251383"/>
                  </a:lnTo>
                  <a:lnTo>
                    <a:pt x="1455293" y="247650"/>
                  </a:lnTo>
                  <a:lnTo>
                    <a:pt x="1445348" y="245097"/>
                  </a:lnTo>
                  <a:lnTo>
                    <a:pt x="1434985" y="245097"/>
                  </a:lnTo>
                  <a:lnTo>
                    <a:pt x="1396225" y="265417"/>
                  </a:lnTo>
                  <a:lnTo>
                    <a:pt x="1382750" y="308597"/>
                  </a:lnTo>
                  <a:lnTo>
                    <a:pt x="1385239" y="321297"/>
                  </a:lnTo>
                  <a:lnTo>
                    <a:pt x="1405559" y="355600"/>
                  </a:lnTo>
                  <a:lnTo>
                    <a:pt x="1436433" y="369570"/>
                  </a:lnTo>
                  <a:lnTo>
                    <a:pt x="1446745" y="369570"/>
                  </a:lnTo>
                  <a:lnTo>
                    <a:pt x="1485620" y="351777"/>
                  </a:lnTo>
                  <a:lnTo>
                    <a:pt x="1490599" y="346697"/>
                  </a:lnTo>
                  <a:lnTo>
                    <a:pt x="1495679" y="341617"/>
                  </a:lnTo>
                  <a:lnTo>
                    <a:pt x="1498854" y="337820"/>
                  </a:lnTo>
                  <a:lnTo>
                    <a:pt x="1500378" y="332727"/>
                  </a:lnTo>
                  <a:close/>
                </a:path>
                <a:path w="1992629" h="1043304">
                  <a:moveTo>
                    <a:pt x="1613154" y="280670"/>
                  </a:moveTo>
                  <a:lnTo>
                    <a:pt x="1597787" y="267970"/>
                  </a:lnTo>
                  <a:lnTo>
                    <a:pt x="1593392" y="275577"/>
                  </a:lnTo>
                  <a:lnTo>
                    <a:pt x="1588427" y="281927"/>
                  </a:lnTo>
                  <a:lnTo>
                    <a:pt x="1582864" y="287020"/>
                  </a:lnTo>
                  <a:lnTo>
                    <a:pt x="1576705" y="290817"/>
                  </a:lnTo>
                  <a:lnTo>
                    <a:pt x="1568577" y="293370"/>
                  </a:lnTo>
                  <a:lnTo>
                    <a:pt x="1560766" y="294627"/>
                  </a:lnTo>
                  <a:lnTo>
                    <a:pt x="1553235" y="294627"/>
                  </a:lnTo>
                  <a:lnTo>
                    <a:pt x="1522603" y="269227"/>
                  </a:lnTo>
                  <a:lnTo>
                    <a:pt x="1516062" y="242570"/>
                  </a:lnTo>
                  <a:lnTo>
                    <a:pt x="1517142" y="234950"/>
                  </a:lnTo>
                  <a:lnTo>
                    <a:pt x="1546606" y="208267"/>
                  </a:lnTo>
                  <a:lnTo>
                    <a:pt x="1558036" y="206997"/>
                  </a:lnTo>
                  <a:lnTo>
                    <a:pt x="1562354" y="206997"/>
                  </a:lnTo>
                  <a:lnTo>
                    <a:pt x="1565275" y="208267"/>
                  </a:lnTo>
                  <a:lnTo>
                    <a:pt x="1565465" y="206997"/>
                  </a:lnTo>
                  <a:lnTo>
                    <a:pt x="1568196" y="189217"/>
                  </a:lnTo>
                  <a:lnTo>
                    <a:pt x="1550289" y="189217"/>
                  </a:lnTo>
                  <a:lnTo>
                    <a:pt x="1509229" y="210820"/>
                  </a:lnTo>
                  <a:lnTo>
                    <a:pt x="1494942" y="242570"/>
                  </a:lnTo>
                  <a:lnTo>
                    <a:pt x="1495044" y="254000"/>
                  </a:lnTo>
                  <a:lnTo>
                    <a:pt x="1509344" y="290817"/>
                  </a:lnTo>
                  <a:lnTo>
                    <a:pt x="1547228" y="314947"/>
                  </a:lnTo>
                  <a:lnTo>
                    <a:pt x="1558074" y="314947"/>
                  </a:lnTo>
                  <a:lnTo>
                    <a:pt x="1599628" y="295897"/>
                  </a:lnTo>
                  <a:lnTo>
                    <a:pt x="1600873" y="294627"/>
                  </a:lnTo>
                  <a:lnTo>
                    <a:pt x="1607146" y="288277"/>
                  </a:lnTo>
                  <a:lnTo>
                    <a:pt x="1613154" y="280670"/>
                  </a:lnTo>
                  <a:close/>
                </a:path>
                <a:path w="1992629" h="1043304">
                  <a:moveTo>
                    <a:pt x="1699260" y="246367"/>
                  </a:moveTo>
                  <a:lnTo>
                    <a:pt x="1688211" y="231127"/>
                  </a:lnTo>
                  <a:lnTo>
                    <a:pt x="1684274" y="236220"/>
                  </a:lnTo>
                  <a:lnTo>
                    <a:pt x="1679829" y="240017"/>
                  </a:lnTo>
                  <a:lnTo>
                    <a:pt x="1675003" y="242570"/>
                  </a:lnTo>
                  <a:lnTo>
                    <a:pt x="1668145" y="246367"/>
                  </a:lnTo>
                  <a:lnTo>
                    <a:pt x="1662303" y="246367"/>
                  </a:lnTo>
                  <a:lnTo>
                    <a:pt x="1657477" y="243827"/>
                  </a:lnTo>
                  <a:lnTo>
                    <a:pt x="1652524" y="241300"/>
                  </a:lnTo>
                  <a:lnTo>
                    <a:pt x="1647952" y="236220"/>
                  </a:lnTo>
                  <a:lnTo>
                    <a:pt x="1643507" y="227317"/>
                  </a:lnTo>
                  <a:lnTo>
                    <a:pt x="1621701" y="182867"/>
                  </a:lnTo>
                  <a:lnTo>
                    <a:pt x="1617345" y="173977"/>
                  </a:lnTo>
                  <a:lnTo>
                    <a:pt x="1646936" y="158750"/>
                  </a:lnTo>
                  <a:lnTo>
                    <a:pt x="1639570" y="143497"/>
                  </a:lnTo>
                  <a:lnTo>
                    <a:pt x="1610106" y="158750"/>
                  </a:lnTo>
                  <a:lnTo>
                    <a:pt x="1595501" y="128270"/>
                  </a:lnTo>
                  <a:lnTo>
                    <a:pt x="1580007" y="144767"/>
                  </a:lnTo>
                  <a:lnTo>
                    <a:pt x="1590929" y="167627"/>
                  </a:lnTo>
                  <a:lnTo>
                    <a:pt x="1578610" y="173977"/>
                  </a:lnTo>
                  <a:lnTo>
                    <a:pt x="1585849" y="189217"/>
                  </a:lnTo>
                  <a:lnTo>
                    <a:pt x="1598295" y="182867"/>
                  </a:lnTo>
                  <a:lnTo>
                    <a:pt x="1628140" y="243827"/>
                  </a:lnTo>
                  <a:lnTo>
                    <a:pt x="1632064" y="250177"/>
                  </a:lnTo>
                  <a:lnTo>
                    <a:pt x="1636788" y="256527"/>
                  </a:lnTo>
                  <a:lnTo>
                    <a:pt x="1642300" y="260350"/>
                  </a:lnTo>
                  <a:lnTo>
                    <a:pt x="1648587" y="262877"/>
                  </a:lnTo>
                  <a:lnTo>
                    <a:pt x="1655279" y="265417"/>
                  </a:lnTo>
                  <a:lnTo>
                    <a:pt x="1668335" y="265417"/>
                  </a:lnTo>
                  <a:lnTo>
                    <a:pt x="1674749" y="262877"/>
                  </a:lnTo>
                  <a:lnTo>
                    <a:pt x="1681568" y="259067"/>
                  </a:lnTo>
                  <a:lnTo>
                    <a:pt x="1687957" y="255270"/>
                  </a:lnTo>
                  <a:lnTo>
                    <a:pt x="1693849" y="251447"/>
                  </a:lnTo>
                  <a:lnTo>
                    <a:pt x="1699260" y="246367"/>
                  </a:lnTo>
                  <a:close/>
                </a:path>
                <a:path w="1992629" h="1043304">
                  <a:moveTo>
                    <a:pt x="1789861" y="177800"/>
                  </a:moveTo>
                  <a:lnTo>
                    <a:pt x="1774405" y="129527"/>
                  </a:lnTo>
                  <a:lnTo>
                    <a:pt x="1768513" y="121780"/>
                  </a:lnTo>
                  <a:lnTo>
                    <a:pt x="1768513" y="176517"/>
                  </a:lnTo>
                  <a:lnTo>
                    <a:pt x="1768094" y="184150"/>
                  </a:lnTo>
                  <a:lnTo>
                    <a:pt x="1738731" y="208267"/>
                  </a:lnTo>
                  <a:lnTo>
                    <a:pt x="1726082" y="205727"/>
                  </a:lnTo>
                  <a:lnTo>
                    <a:pt x="1700250" y="170167"/>
                  </a:lnTo>
                  <a:lnTo>
                    <a:pt x="1697012" y="153670"/>
                  </a:lnTo>
                  <a:lnTo>
                    <a:pt x="1697609" y="146050"/>
                  </a:lnTo>
                  <a:lnTo>
                    <a:pt x="1726869" y="121920"/>
                  </a:lnTo>
                  <a:lnTo>
                    <a:pt x="1739417" y="124447"/>
                  </a:lnTo>
                  <a:lnTo>
                    <a:pt x="1765084" y="160020"/>
                  </a:lnTo>
                  <a:lnTo>
                    <a:pt x="1768513" y="176517"/>
                  </a:lnTo>
                  <a:lnTo>
                    <a:pt x="1768513" y="121780"/>
                  </a:lnTo>
                  <a:lnTo>
                    <a:pt x="1727873" y="102870"/>
                  </a:lnTo>
                  <a:lnTo>
                    <a:pt x="1716938" y="105397"/>
                  </a:lnTo>
                  <a:lnTo>
                    <a:pt x="1681746" y="132067"/>
                  </a:lnTo>
                  <a:lnTo>
                    <a:pt x="1675980" y="152400"/>
                  </a:lnTo>
                  <a:lnTo>
                    <a:pt x="1676425" y="165100"/>
                  </a:lnTo>
                  <a:lnTo>
                    <a:pt x="1690776" y="200647"/>
                  </a:lnTo>
                  <a:lnTo>
                    <a:pt x="1727174" y="226047"/>
                  </a:lnTo>
                  <a:lnTo>
                    <a:pt x="1737779" y="227317"/>
                  </a:lnTo>
                  <a:lnTo>
                    <a:pt x="1748751" y="224777"/>
                  </a:lnTo>
                  <a:lnTo>
                    <a:pt x="1760093" y="220967"/>
                  </a:lnTo>
                  <a:lnTo>
                    <a:pt x="1770278" y="214617"/>
                  </a:lnTo>
                  <a:lnTo>
                    <a:pt x="1777009" y="208267"/>
                  </a:lnTo>
                  <a:lnTo>
                    <a:pt x="1778355" y="206997"/>
                  </a:lnTo>
                  <a:lnTo>
                    <a:pt x="1784324" y="198120"/>
                  </a:lnTo>
                  <a:lnTo>
                    <a:pt x="1788160" y="187947"/>
                  </a:lnTo>
                  <a:lnTo>
                    <a:pt x="1789861" y="177800"/>
                  </a:lnTo>
                  <a:close/>
                </a:path>
                <a:path w="1992629" h="1043304">
                  <a:moveTo>
                    <a:pt x="1912112" y="143497"/>
                  </a:moveTo>
                  <a:lnTo>
                    <a:pt x="1879600" y="77470"/>
                  </a:lnTo>
                  <a:lnTo>
                    <a:pt x="1872272" y="66027"/>
                  </a:lnTo>
                  <a:lnTo>
                    <a:pt x="1868208" y="59677"/>
                  </a:lnTo>
                  <a:lnTo>
                    <a:pt x="1855038" y="49517"/>
                  </a:lnTo>
                  <a:lnTo>
                    <a:pt x="1840064" y="46977"/>
                  </a:lnTo>
                  <a:lnTo>
                    <a:pt x="1823339" y="52070"/>
                  </a:lnTo>
                  <a:lnTo>
                    <a:pt x="1813877" y="57150"/>
                  </a:lnTo>
                  <a:lnTo>
                    <a:pt x="1806892" y="64770"/>
                  </a:lnTo>
                  <a:lnTo>
                    <a:pt x="1802371" y="73647"/>
                  </a:lnTo>
                  <a:lnTo>
                    <a:pt x="1800352" y="82550"/>
                  </a:lnTo>
                  <a:lnTo>
                    <a:pt x="1787525" y="71120"/>
                  </a:lnTo>
                  <a:lnTo>
                    <a:pt x="1774444" y="78727"/>
                  </a:lnTo>
                  <a:lnTo>
                    <a:pt x="1827022" y="185420"/>
                  </a:lnTo>
                  <a:lnTo>
                    <a:pt x="1846072" y="176517"/>
                  </a:lnTo>
                  <a:lnTo>
                    <a:pt x="1806956" y="96520"/>
                  </a:lnTo>
                  <a:lnTo>
                    <a:pt x="1807718" y="91427"/>
                  </a:lnTo>
                  <a:lnTo>
                    <a:pt x="1809750" y="86347"/>
                  </a:lnTo>
                  <a:lnTo>
                    <a:pt x="1812315" y="82550"/>
                  </a:lnTo>
                  <a:lnTo>
                    <a:pt x="1813179" y="81267"/>
                  </a:lnTo>
                  <a:lnTo>
                    <a:pt x="1816735" y="76200"/>
                  </a:lnTo>
                  <a:lnTo>
                    <a:pt x="1820672" y="72377"/>
                  </a:lnTo>
                  <a:lnTo>
                    <a:pt x="1824990" y="71120"/>
                  </a:lnTo>
                  <a:lnTo>
                    <a:pt x="1833118" y="67297"/>
                  </a:lnTo>
                  <a:lnTo>
                    <a:pt x="1839976" y="66027"/>
                  </a:lnTo>
                  <a:lnTo>
                    <a:pt x="1845564" y="69850"/>
                  </a:lnTo>
                  <a:lnTo>
                    <a:pt x="1849843" y="72377"/>
                  </a:lnTo>
                  <a:lnTo>
                    <a:pt x="1858365" y="82550"/>
                  </a:lnTo>
                  <a:lnTo>
                    <a:pt x="1862582" y="90170"/>
                  </a:lnTo>
                  <a:lnTo>
                    <a:pt x="1893062" y="153670"/>
                  </a:lnTo>
                  <a:lnTo>
                    <a:pt x="1912112" y="143497"/>
                  </a:lnTo>
                  <a:close/>
                </a:path>
                <a:path w="1992629" h="1043304">
                  <a:moveTo>
                    <a:pt x="1992033" y="85077"/>
                  </a:moveTo>
                  <a:lnTo>
                    <a:pt x="1967357" y="52070"/>
                  </a:lnTo>
                  <a:lnTo>
                    <a:pt x="1959229" y="50800"/>
                  </a:lnTo>
                  <a:lnTo>
                    <a:pt x="1932305" y="52070"/>
                  </a:lnTo>
                  <a:lnTo>
                    <a:pt x="1922780" y="52070"/>
                  </a:lnTo>
                  <a:lnTo>
                    <a:pt x="1916303" y="48247"/>
                  </a:lnTo>
                  <a:lnTo>
                    <a:pt x="1912874" y="41897"/>
                  </a:lnTo>
                  <a:lnTo>
                    <a:pt x="1911350" y="38100"/>
                  </a:lnTo>
                  <a:lnTo>
                    <a:pt x="1911477" y="35547"/>
                  </a:lnTo>
                  <a:lnTo>
                    <a:pt x="1913636" y="31750"/>
                  </a:lnTo>
                  <a:lnTo>
                    <a:pt x="1915668" y="27927"/>
                  </a:lnTo>
                  <a:lnTo>
                    <a:pt x="1918970" y="25400"/>
                  </a:lnTo>
                  <a:lnTo>
                    <a:pt x="1923542" y="22847"/>
                  </a:lnTo>
                  <a:lnTo>
                    <a:pt x="1929511" y="20320"/>
                  </a:lnTo>
                  <a:lnTo>
                    <a:pt x="1936026" y="19050"/>
                  </a:lnTo>
                  <a:lnTo>
                    <a:pt x="1943087" y="19050"/>
                  </a:lnTo>
                  <a:lnTo>
                    <a:pt x="1950720" y="20320"/>
                  </a:lnTo>
                  <a:lnTo>
                    <a:pt x="1950504" y="19050"/>
                  </a:lnTo>
                  <a:lnTo>
                    <a:pt x="1947418" y="0"/>
                  </a:lnTo>
                  <a:lnTo>
                    <a:pt x="1937321" y="1270"/>
                  </a:lnTo>
                  <a:lnTo>
                    <a:pt x="1928406" y="2527"/>
                  </a:lnTo>
                  <a:lnTo>
                    <a:pt x="1892681" y="26670"/>
                  </a:lnTo>
                  <a:lnTo>
                    <a:pt x="1889836" y="39370"/>
                  </a:lnTo>
                  <a:lnTo>
                    <a:pt x="1890725" y="45720"/>
                  </a:lnTo>
                  <a:lnTo>
                    <a:pt x="1915922" y="69850"/>
                  </a:lnTo>
                  <a:lnTo>
                    <a:pt x="1919986" y="69850"/>
                  </a:lnTo>
                  <a:lnTo>
                    <a:pt x="1924050" y="71120"/>
                  </a:lnTo>
                  <a:lnTo>
                    <a:pt x="1951609" y="71120"/>
                  </a:lnTo>
                  <a:lnTo>
                    <a:pt x="1959063" y="72377"/>
                  </a:lnTo>
                  <a:lnTo>
                    <a:pt x="1964563" y="76200"/>
                  </a:lnTo>
                  <a:lnTo>
                    <a:pt x="1968119" y="81267"/>
                  </a:lnTo>
                  <a:lnTo>
                    <a:pt x="1970176" y="87617"/>
                  </a:lnTo>
                  <a:lnTo>
                    <a:pt x="1969147" y="93967"/>
                  </a:lnTo>
                  <a:lnTo>
                    <a:pt x="1964982" y="99047"/>
                  </a:lnTo>
                  <a:lnTo>
                    <a:pt x="1957705" y="104127"/>
                  </a:lnTo>
                  <a:lnTo>
                    <a:pt x="1952142" y="106667"/>
                  </a:lnTo>
                  <a:lnTo>
                    <a:pt x="1926971" y="106667"/>
                  </a:lnTo>
                  <a:lnTo>
                    <a:pt x="1929130" y="128270"/>
                  </a:lnTo>
                  <a:lnTo>
                    <a:pt x="1938502" y="128270"/>
                  </a:lnTo>
                  <a:lnTo>
                    <a:pt x="1947621" y="127000"/>
                  </a:lnTo>
                  <a:lnTo>
                    <a:pt x="1985403" y="105397"/>
                  </a:lnTo>
                  <a:lnTo>
                    <a:pt x="1991436" y="91427"/>
                  </a:lnTo>
                  <a:lnTo>
                    <a:pt x="1992033" y="85077"/>
                  </a:lnTo>
                  <a:close/>
                </a:path>
              </a:pathLst>
            </a:custGeom>
            <a:solidFill>
              <a:srgbClr val="6A6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10316" y="816863"/>
              <a:ext cx="952500" cy="952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229" y="2456764"/>
            <a:ext cx="6361430" cy="20383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order to pass the charge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we have to push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additional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one end and at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time, withdraw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amount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other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end.</a:t>
            </a:r>
            <a:endParaRPr sz="2400">
              <a:latin typeface="Trebuchet MS"/>
              <a:cs typeface="Trebuchet MS"/>
            </a:endParaRPr>
          </a:p>
          <a:p>
            <a:pPr marL="12700" marR="206375">
              <a:lnSpc>
                <a:spcPts val="2590"/>
              </a:lnSpc>
              <a:spcBef>
                <a:spcPts val="4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can be achieved with the help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device  known as </a:t>
            </a:r>
            <a:r>
              <a:rPr sz="2400" b="1" spc="-5" dirty="0">
                <a:solidFill>
                  <a:srgbClr val="00AFEF"/>
                </a:solidFill>
                <a:latin typeface="Trebuchet MS"/>
                <a:cs typeface="Trebuchet MS"/>
              </a:rPr>
              <a:t>Battery </a:t>
            </a:r>
            <a:r>
              <a:rPr sz="2400" b="1" dirty="0">
                <a:solidFill>
                  <a:srgbClr val="00AFEF"/>
                </a:solidFill>
                <a:latin typeface="Trebuchet MS"/>
                <a:cs typeface="Trebuchet MS"/>
              </a:rPr>
              <a:t>or an </a:t>
            </a:r>
            <a:r>
              <a:rPr sz="2400" b="1" spc="-5" dirty="0">
                <a:solidFill>
                  <a:srgbClr val="00AFEF"/>
                </a:solidFill>
                <a:latin typeface="Trebuchet MS"/>
                <a:cs typeface="Trebuchet MS"/>
              </a:rPr>
              <a:t>Electric</a:t>
            </a:r>
            <a:r>
              <a:rPr sz="2400" b="1" spc="-2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rebuchet MS"/>
                <a:cs typeface="Trebuchet MS"/>
              </a:rPr>
              <a:t>Cell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85940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How to </a:t>
            </a:r>
            <a:r>
              <a:rPr spc="-5" dirty="0"/>
              <a:t>make the </a:t>
            </a:r>
            <a:r>
              <a:rPr dirty="0"/>
              <a:t>flow of charge</a:t>
            </a:r>
            <a:r>
              <a:rPr spc="-80" dirty="0"/>
              <a:t> </a:t>
            </a:r>
            <a:r>
              <a:rPr dirty="0"/>
              <a:t>happen  </a:t>
            </a:r>
            <a:r>
              <a:rPr spc="-5" dirty="0"/>
              <a:t>through </a:t>
            </a:r>
            <a:r>
              <a:rPr dirty="0"/>
              <a:t>a conductor?</a:t>
            </a:r>
          </a:p>
        </p:txBody>
      </p:sp>
      <p:sp>
        <p:nvSpPr>
          <p:cNvPr id="4" name="object 4"/>
          <p:cNvSpPr/>
          <p:nvPr/>
        </p:nvSpPr>
        <p:spPr>
          <a:xfrm>
            <a:off x="6981443" y="2470404"/>
            <a:ext cx="4924044" cy="416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3898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a</a:t>
            </a:r>
            <a:r>
              <a:rPr spc="-75" dirty="0"/>
              <a:t> </a:t>
            </a:r>
            <a:r>
              <a:rPr spc="-5" dirty="0"/>
              <a:t>Battery?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6571" y="2507360"/>
            <a:ext cx="6555105" cy="3279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When two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more electric cells are  connected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series,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system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thus obtained  is known as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00AFEF"/>
                </a:solidFill>
                <a:latin typeface="Trebuchet MS"/>
                <a:cs typeface="Trebuchet MS"/>
              </a:rPr>
              <a:t>Battery.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ts val="274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Battery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electric cell has two terminals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4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positive terminal and negative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terminal.</a:t>
            </a:r>
            <a:endParaRPr sz="2400">
              <a:latin typeface="Trebuchet MS"/>
              <a:cs typeface="Trebuchet MS"/>
            </a:endParaRPr>
          </a:p>
          <a:p>
            <a:pPr marL="241300" marR="32766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Positive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terminal is known as high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 high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energy,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while  negative terminal is known as low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account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low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energy.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32064" y="816863"/>
            <a:ext cx="3731260" cy="6041390"/>
            <a:chOff x="8132064" y="816863"/>
            <a:chExt cx="3731260" cy="6041390"/>
          </a:xfrm>
        </p:grpSpPr>
        <p:sp>
          <p:nvSpPr>
            <p:cNvPr id="5" name="object 5"/>
            <p:cNvSpPr/>
            <p:nvPr/>
          </p:nvSpPr>
          <p:spPr>
            <a:xfrm>
              <a:off x="8132064" y="2238755"/>
              <a:ext cx="3720083" cy="4619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6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9053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Electric </a:t>
            </a:r>
            <a:r>
              <a:rPr spc="-20" dirty="0"/>
              <a:t>Potential </a:t>
            </a:r>
            <a:r>
              <a:rPr spc="-5" dirty="0"/>
              <a:t>and </a:t>
            </a:r>
            <a:r>
              <a:rPr spc="-20" dirty="0"/>
              <a:t>Potential</a:t>
            </a:r>
            <a:r>
              <a:rPr spc="40" dirty="0"/>
              <a:t> </a:t>
            </a:r>
            <a:r>
              <a:rPr spc="-10" dirty="0"/>
              <a:t>difference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277" y="2341626"/>
            <a:ext cx="6945630" cy="28225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262255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ability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a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battery’s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terminal to push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(or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pull)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charge into the conductor is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known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Electric</a:t>
            </a:r>
            <a:r>
              <a:rPr sz="2400" spc="2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Trebuchet MS"/>
                <a:cs typeface="Trebuchet MS"/>
              </a:rPr>
              <a:t>potential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difference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electric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between the  positive and negative terminals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a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battery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defines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battery’s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power to push charge into the  conductor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specifically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known as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Trebuchet MS"/>
                <a:cs typeface="Trebuchet MS"/>
              </a:rPr>
              <a:t>potential</a:t>
            </a:r>
            <a:r>
              <a:rPr sz="2400" spc="2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difference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77783" y="816863"/>
            <a:ext cx="3685540" cy="5861685"/>
            <a:chOff x="8177783" y="816863"/>
            <a:chExt cx="3685540" cy="5861685"/>
          </a:xfrm>
        </p:grpSpPr>
        <p:sp>
          <p:nvSpPr>
            <p:cNvPr id="5" name="object 5"/>
            <p:cNvSpPr/>
            <p:nvPr/>
          </p:nvSpPr>
          <p:spPr>
            <a:xfrm>
              <a:off x="8177783" y="2104644"/>
              <a:ext cx="3418331" cy="4573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5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3487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80" dirty="0"/>
              <a:t> </a:t>
            </a:r>
            <a:r>
              <a:rPr spc="-5" dirty="0"/>
              <a:t>voltage?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277" y="2252104"/>
            <a:ext cx="9746615" cy="32931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difference is also known as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0AFEF"/>
                </a:solidFill>
                <a:latin typeface="Trebuchet MS"/>
                <a:cs typeface="Trebuchet MS"/>
              </a:rPr>
              <a:t>Voltage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ts val="2735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difference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voltage between any two point is defined</a:t>
            </a:r>
            <a:r>
              <a:rPr sz="24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work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done in moving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charge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one point to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another.</a:t>
            </a:r>
            <a:endParaRPr sz="2400">
              <a:latin typeface="Trebuchet MS"/>
              <a:cs typeface="Trebuchet MS"/>
            </a:endParaRPr>
          </a:p>
          <a:p>
            <a:pPr marL="241300" marR="889635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given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V = 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W/Q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, where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W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work done in joules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Q is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in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Coulombs.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voltage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Volts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(V).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Voltage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between two points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said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be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one volt,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when one joule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work is done in moving one coulomb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between these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points.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4439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a</a:t>
            </a:r>
            <a:r>
              <a:rPr spc="-50" dirty="0"/>
              <a:t> </a:t>
            </a:r>
            <a:r>
              <a:rPr spc="-30" dirty="0"/>
              <a:t>Voltmeter?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7907" y="2499486"/>
            <a:ext cx="5981065" cy="3077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device used to measure the voltage  across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the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circuit.</a:t>
            </a:r>
            <a:endParaRPr sz="2400">
              <a:latin typeface="Trebuchet MS"/>
              <a:cs typeface="Trebuchet MS"/>
            </a:endParaRPr>
          </a:p>
          <a:p>
            <a:pPr marL="241300" marR="29781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always connected in parallel to the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high internal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resistance.</a:t>
            </a:r>
            <a:endParaRPr sz="2400">
              <a:latin typeface="Trebuchet MS"/>
              <a:cs typeface="Trebuchet MS"/>
            </a:endParaRPr>
          </a:p>
          <a:p>
            <a:pPr marL="241300" marR="6223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Positive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terminal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Voltmeter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 connected to the positive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side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 circuit and negative to the negative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side.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81316" y="816863"/>
            <a:ext cx="4381500" cy="5896610"/>
            <a:chOff x="7481316" y="816863"/>
            <a:chExt cx="4381500" cy="5896610"/>
          </a:xfrm>
        </p:grpSpPr>
        <p:sp>
          <p:nvSpPr>
            <p:cNvPr id="5" name="object 5"/>
            <p:cNvSpPr/>
            <p:nvPr/>
          </p:nvSpPr>
          <p:spPr>
            <a:xfrm>
              <a:off x="7481316" y="2147316"/>
              <a:ext cx="4055364" cy="4565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6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14195" marR="5080" indent="-117729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Now </a:t>
            </a:r>
            <a:r>
              <a:rPr dirty="0"/>
              <a:t>putting </a:t>
            </a:r>
            <a:r>
              <a:rPr spc="-5" dirty="0"/>
              <a:t>everything together to  understand </a:t>
            </a:r>
            <a:r>
              <a:rPr dirty="0"/>
              <a:t>how a </a:t>
            </a:r>
            <a:r>
              <a:rPr spc="-5" dirty="0"/>
              <a:t>bulb</a:t>
            </a:r>
            <a:r>
              <a:rPr spc="-50" dirty="0"/>
              <a:t> </a:t>
            </a:r>
            <a:r>
              <a:rPr spc="-5" dirty="0"/>
              <a:t>glows?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3173" y="4220336"/>
            <a:ext cx="463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Think before moving to next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slide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4359"/>
            <a:ext cx="12190730" cy="6163310"/>
            <a:chOff x="0" y="594359"/>
            <a:chExt cx="12190730" cy="6163310"/>
          </a:xfrm>
        </p:grpSpPr>
        <p:sp>
          <p:nvSpPr>
            <p:cNvPr id="4" name="object 4"/>
            <p:cNvSpPr/>
            <p:nvPr/>
          </p:nvSpPr>
          <p:spPr>
            <a:xfrm>
              <a:off x="70103" y="3078480"/>
              <a:ext cx="3275076" cy="3607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8251" y="2895599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19" y="1377695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1" y="2427731"/>
              <a:ext cx="1620012" cy="1620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8835" y="5029200"/>
              <a:ext cx="1728216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600" y="1970531"/>
              <a:ext cx="10437876" cy="321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600" y="609599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94359"/>
              <a:ext cx="1668780" cy="1475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16" y="609599"/>
              <a:ext cx="1602105" cy="1369060"/>
            </a:xfrm>
            <a:custGeom>
              <a:avLst/>
              <a:gdLst/>
              <a:ahLst/>
              <a:cxnLst/>
              <a:rect l="l" t="t" r="r" b="b"/>
              <a:pathLst>
                <a:path w="1602105" h="1369060">
                  <a:moveTo>
                    <a:pt x="16017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1724" y="1368552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16657" y="965403"/>
            <a:ext cx="3801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Charge?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6892" y="2479675"/>
            <a:ext cx="6321425" cy="3406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700" marR="49657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the fundamental property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matter  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which it experiences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force.</a:t>
            </a:r>
            <a:endParaRPr sz="2400">
              <a:latin typeface="Trebuchet MS"/>
              <a:cs typeface="Trebuchet MS"/>
            </a:endParaRPr>
          </a:p>
          <a:p>
            <a:pPr marL="266700" indent="-228600">
              <a:lnSpc>
                <a:spcPts val="2735"/>
              </a:lnSpc>
              <a:spcBef>
                <a:spcPts val="67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Charges 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 type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positive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</a:t>
            </a:r>
            <a:endParaRPr sz="2400">
              <a:latin typeface="Trebuchet MS"/>
              <a:cs typeface="Trebuchet MS"/>
            </a:endParaRPr>
          </a:p>
          <a:p>
            <a:pPr marL="2667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negative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charge.</a:t>
            </a:r>
            <a:endParaRPr sz="2400">
              <a:latin typeface="Trebuchet MS"/>
              <a:cs typeface="Trebuchet MS"/>
            </a:endParaRPr>
          </a:p>
          <a:p>
            <a:pPr marL="266700" marR="93980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 electron (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e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=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1.6x10</a:t>
            </a:r>
            <a:r>
              <a:rPr sz="2400" spc="-7" baseline="24305" dirty="0">
                <a:solidFill>
                  <a:srgbClr val="00AFEF"/>
                </a:solidFill>
                <a:latin typeface="Trebuchet MS"/>
                <a:cs typeface="Trebuchet MS"/>
              </a:rPr>
              <a:t>-19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) 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very very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small.</a:t>
            </a:r>
            <a:endParaRPr sz="2400">
              <a:latin typeface="Trebuchet MS"/>
              <a:cs typeface="Trebuchet MS"/>
            </a:endParaRPr>
          </a:p>
          <a:p>
            <a:pPr marL="266700" marR="3048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Therefore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more practical 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is  Coulomb (C) and one coulomb is equal to  combined charge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6.25x10</a:t>
            </a:r>
            <a:r>
              <a:rPr sz="2400" spc="-7" baseline="24305" dirty="0">
                <a:solidFill>
                  <a:srgbClr val="00AFEF"/>
                </a:solidFill>
                <a:latin typeface="Trebuchet MS"/>
                <a:cs typeface="Trebuchet MS"/>
              </a:rPr>
              <a:t>18</a:t>
            </a:r>
            <a:r>
              <a:rPr sz="2400" spc="390" baseline="2430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electrons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8871" y="614172"/>
            <a:ext cx="12073255" cy="5499100"/>
            <a:chOff x="118871" y="614172"/>
            <a:chExt cx="12073255" cy="5499100"/>
          </a:xfrm>
        </p:grpSpPr>
        <p:sp>
          <p:nvSpPr>
            <p:cNvPr id="16" name="object 16"/>
            <p:cNvSpPr/>
            <p:nvPr/>
          </p:nvSpPr>
          <p:spPr>
            <a:xfrm>
              <a:off x="7812024" y="2721864"/>
              <a:ext cx="4379975" cy="3390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1" y="614172"/>
              <a:ext cx="1440180" cy="1440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3739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Glowing </a:t>
            </a:r>
            <a:r>
              <a:rPr dirty="0"/>
              <a:t>of a</a:t>
            </a:r>
            <a:r>
              <a:rPr spc="-80" dirty="0"/>
              <a:t> </a:t>
            </a:r>
            <a:r>
              <a:rPr spc="-5" dirty="0"/>
              <a:t>bulb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053" y="2108707"/>
            <a:ext cx="7443470" cy="438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When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circuit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turned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positive terminal(</a:t>
            </a: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rich</a:t>
            </a:r>
            <a:r>
              <a:rPr sz="2000" spc="-229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AFEF"/>
                </a:solidFill>
                <a:latin typeface="Trebuchet MS"/>
                <a:cs typeface="Trebuchet MS"/>
              </a:rPr>
              <a:t>in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positive charge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)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battery which is at high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pushes positive charge into the bulb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connecting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wires.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time, negative terminal(</a:t>
            </a:r>
            <a:r>
              <a:rPr sz="2000" spc="-5" dirty="0">
                <a:solidFill>
                  <a:srgbClr val="00AFEF"/>
                </a:solidFill>
                <a:latin typeface="Trebuchet MS"/>
                <a:cs typeface="Trebuchet MS"/>
              </a:rPr>
              <a:t>deficiency </a:t>
            </a: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of</a:t>
            </a:r>
            <a:r>
              <a:rPr sz="2000" spc="-15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positive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charge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)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battery which is at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low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potential pulls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positive</a:t>
            </a:r>
            <a:endParaRPr sz="2000">
              <a:latin typeface="Trebuchet MS"/>
              <a:cs typeface="Trebuchet MS"/>
            </a:endParaRPr>
          </a:p>
          <a:p>
            <a:pPr marL="241300" marR="122872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bulb because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its polarity through  connecting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wire.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This act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pushing charge through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positive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terminal and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time, withdrawing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amount of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charge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through negative terminal is known as </a:t>
            </a:r>
            <a:r>
              <a:rPr sz="2000" spc="-5" dirty="0">
                <a:solidFill>
                  <a:srgbClr val="00AFEF"/>
                </a:solidFill>
                <a:latin typeface="Trebuchet MS"/>
                <a:cs typeface="Trebuchet MS"/>
              </a:rPr>
              <a:t>completing the</a:t>
            </a:r>
            <a:r>
              <a:rPr sz="2000" spc="-10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AFEF"/>
                </a:solidFill>
                <a:latin typeface="Trebuchet MS"/>
                <a:cs typeface="Trebuchet MS"/>
              </a:rPr>
              <a:t>circuit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1300" marR="104139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circuit becomes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complete, the bulb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starts glowing.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bulb will not 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glow,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if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circuit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not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complete.</a:t>
            </a:r>
            <a:endParaRPr sz="2000">
              <a:latin typeface="Trebuchet MS"/>
              <a:cs typeface="Trebuchet MS"/>
            </a:endParaRPr>
          </a:p>
          <a:p>
            <a:pPr marL="241300" marR="44450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means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cannot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make 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bulb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glow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by connecting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it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only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high potential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 low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terminals.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have to create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difference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by connecting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000">
              <a:latin typeface="Trebuchet MS"/>
              <a:cs typeface="Trebuchet MS"/>
            </a:endParaRPr>
          </a:p>
          <a:p>
            <a:pPr marL="241300" marR="10604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conductor between high potential and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low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potential terminals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battery,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pass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current through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it.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65235" y="816863"/>
            <a:ext cx="3519170" cy="6041390"/>
            <a:chOff x="8365235" y="816863"/>
            <a:chExt cx="3519170" cy="6041390"/>
          </a:xfrm>
        </p:grpSpPr>
        <p:sp>
          <p:nvSpPr>
            <p:cNvPr id="5" name="object 5"/>
            <p:cNvSpPr/>
            <p:nvPr/>
          </p:nvSpPr>
          <p:spPr>
            <a:xfrm>
              <a:off x="8365235" y="2097023"/>
              <a:ext cx="3518916" cy="4760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5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6865" y="3973197"/>
            <a:ext cx="255904" cy="1487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</a:pPr>
            <a:r>
              <a:rPr sz="1600" spc="-10" dirty="0">
                <a:solidFill>
                  <a:srgbClr val="A62804"/>
                </a:solidFill>
                <a:latin typeface="Georgia"/>
                <a:cs typeface="Georgia"/>
              </a:rPr>
              <a:t>Connecting</a:t>
            </a:r>
            <a:r>
              <a:rPr sz="1600" spc="-15" dirty="0">
                <a:solidFill>
                  <a:srgbClr val="A62804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A62804"/>
                </a:solidFill>
                <a:latin typeface="Georgia"/>
                <a:cs typeface="Georgia"/>
              </a:rPr>
              <a:t>wire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6456" y="4038346"/>
            <a:ext cx="255904" cy="14878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</a:pPr>
            <a:r>
              <a:rPr sz="1600" spc="-10" dirty="0">
                <a:solidFill>
                  <a:srgbClr val="A62804"/>
                </a:solidFill>
                <a:latin typeface="Georgia"/>
                <a:cs typeface="Georgia"/>
              </a:rPr>
              <a:t>Connecting</a:t>
            </a:r>
            <a:r>
              <a:rPr sz="1600" spc="-15" dirty="0">
                <a:solidFill>
                  <a:srgbClr val="A62804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A62804"/>
                </a:solidFill>
                <a:latin typeface="Georgia"/>
                <a:cs typeface="Georgia"/>
              </a:rPr>
              <a:t>wire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222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Ohm’s</a:t>
            </a:r>
            <a:r>
              <a:rPr spc="-65" dirty="0"/>
              <a:t> </a:t>
            </a:r>
            <a:r>
              <a:rPr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277" y="2341626"/>
            <a:ext cx="9580245" cy="3279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have to create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difference across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conductor by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connecting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battery,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if current is to flow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conductor.</a:t>
            </a:r>
            <a:endParaRPr sz="2400">
              <a:latin typeface="Trebuchet MS"/>
              <a:cs typeface="Trebuchet MS"/>
            </a:endParaRPr>
          </a:p>
          <a:p>
            <a:pPr marL="241300" marR="16510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amount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passing through the conductor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depends upon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potential difference. This is known as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Ohm’s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law.</a:t>
            </a:r>
            <a:endParaRPr sz="2400">
              <a:latin typeface="Trebuchet MS"/>
              <a:cs typeface="Trebuchet MS"/>
            </a:endParaRPr>
          </a:p>
          <a:p>
            <a:pPr marL="241300" marR="186055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  <a:tab pos="6083300" algn="l"/>
                <a:tab pos="7893684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states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the current through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conductor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wire is directly  proportional to potential difference across the conductor provided  the temperature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remains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constant.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Mathematically	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V = IR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difference,</a:t>
            </a:r>
            <a:r>
              <a:rPr sz="2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	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 resistance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 conductor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09600"/>
            <a:ext cx="12192000" cy="6248400"/>
            <a:chOff x="0" y="609600"/>
            <a:chExt cx="12192000" cy="6248400"/>
          </a:xfrm>
        </p:grpSpPr>
        <p:sp>
          <p:nvSpPr>
            <p:cNvPr id="4" name="object 4"/>
            <p:cNvSpPr/>
            <p:nvPr/>
          </p:nvSpPr>
          <p:spPr>
            <a:xfrm>
              <a:off x="8763000" y="3660648"/>
              <a:ext cx="3421379" cy="3197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36507" y="1898903"/>
              <a:ext cx="2880360" cy="2878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0128" y="3412235"/>
              <a:ext cx="2878835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22864" y="3168395"/>
              <a:ext cx="1469135" cy="16184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9053" y="965403"/>
            <a:ext cx="8352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FFFF"/>
                </a:solidFill>
                <a:latin typeface="Trebuchet MS"/>
                <a:cs typeface="Trebuchet MS"/>
              </a:rPr>
              <a:t>Graphical </a:t>
            </a: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Representation </a:t>
            </a: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600" b="1" spc="-55" dirty="0">
                <a:solidFill>
                  <a:srgbClr val="FFFFFF"/>
                </a:solidFill>
                <a:latin typeface="Trebuchet MS"/>
                <a:cs typeface="Trebuchet MS"/>
              </a:rPr>
              <a:t>Ohm’s</a:t>
            </a:r>
            <a:r>
              <a:rPr sz="36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law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053" y="2649728"/>
            <a:ext cx="351662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slope of the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graph  </a:t>
            </a:r>
            <a:r>
              <a:rPr sz="2400" i="1" spc="-10" dirty="0">
                <a:solidFill>
                  <a:srgbClr val="FFFFFF"/>
                </a:solidFill>
                <a:latin typeface="Trebuchet MS"/>
                <a:cs typeface="Trebuchet MS"/>
              </a:rPr>
              <a:t>represents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resistance 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of the</a:t>
            </a:r>
            <a:r>
              <a:rPr sz="24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conductor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36820" y="2171700"/>
            <a:ext cx="6300470" cy="4462780"/>
            <a:chOff x="5036820" y="2171700"/>
            <a:chExt cx="6300470" cy="4462780"/>
          </a:xfrm>
        </p:grpSpPr>
        <p:sp>
          <p:nvSpPr>
            <p:cNvPr id="15" name="object 15"/>
            <p:cNvSpPr/>
            <p:nvPr/>
          </p:nvSpPr>
          <p:spPr>
            <a:xfrm>
              <a:off x="5036820" y="2171700"/>
              <a:ext cx="6300216" cy="44622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3288" y="2650997"/>
              <a:ext cx="4927600" cy="3469640"/>
            </a:xfrm>
            <a:custGeom>
              <a:avLst/>
              <a:gdLst/>
              <a:ahLst/>
              <a:cxnLst/>
              <a:rect l="l" t="t" r="r" b="b"/>
              <a:pathLst>
                <a:path w="4927600" h="3469640">
                  <a:moveTo>
                    <a:pt x="4927092" y="3368802"/>
                  </a:moveTo>
                  <a:lnTo>
                    <a:pt x="4860036" y="3335274"/>
                  </a:lnTo>
                  <a:lnTo>
                    <a:pt x="4725924" y="3268218"/>
                  </a:lnTo>
                  <a:lnTo>
                    <a:pt x="4725924" y="3335274"/>
                  </a:lnTo>
                  <a:lnTo>
                    <a:pt x="94488" y="3335274"/>
                  </a:lnTo>
                  <a:lnTo>
                    <a:pt x="94488" y="141732"/>
                  </a:lnTo>
                  <a:lnTo>
                    <a:pt x="141732" y="141732"/>
                  </a:lnTo>
                  <a:lnTo>
                    <a:pt x="129921" y="118110"/>
                  </a:lnTo>
                  <a:lnTo>
                    <a:pt x="70866" y="0"/>
                  </a:lnTo>
                  <a:lnTo>
                    <a:pt x="0" y="141732"/>
                  </a:lnTo>
                  <a:lnTo>
                    <a:pt x="47244" y="141732"/>
                  </a:lnTo>
                  <a:lnTo>
                    <a:pt x="47244" y="3335274"/>
                  </a:lnTo>
                  <a:lnTo>
                    <a:pt x="3048" y="3335274"/>
                  </a:lnTo>
                  <a:lnTo>
                    <a:pt x="3048" y="3402330"/>
                  </a:lnTo>
                  <a:lnTo>
                    <a:pt x="4725924" y="3402330"/>
                  </a:lnTo>
                  <a:lnTo>
                    <a:pt x="4725924" y="3469386"/>
                  </a:lnTo>
                  <a:lnTo>
                    <a:pt x="4860036" y="3402330"/>
                  </a:lnTo>
                  <a:lnTo>
                    <a:pt x="4927092" y="3368802"/>
                  </a:lnTo>
                  <a:close/>
                </a:path>
              </a:pathLst>
            </a:custGeom>
            <a:solidFill>
              <a:srgbClr val="A62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36820" y="2171700"/>
            <a:ext cx="6300470" cy="446278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R="1091565" algn="ctr">
              <a:lnSpc>
                <a:spcPct val="100000"/>
              </a:lnSpc>
            </a:pPr>
            <a:r>
              <a:rPr sz="1400" i="1" dirty="0">
                <a:latin typeface="Georgia"/>
                <a:cs typeface="Georgia"/>
              </a:rPr>
              <a:t>Voltage</a:t>
            </a:r>
            <a:r>
              <a:rPr sz="1400" i="1" spc="-2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(V)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3482" y="4225904"/>
            <a:ext cx="228600" cy="904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i="1" spc="-5" dirty="0">
                <a:latin typeface="Georgia"/>
                <a:cs typeface="Georgia"/>
              </a:rPr>
              <a:t>Current</a:t>
            </a:r>
            <a:r>
              <a:rPr sz="1400" i="1" spc="-60" dirty="0">
                <a:latin typeface="Georgia"/>
                <a:cs typeface="Georgia"/>
              </a:rPr>
              <a:t> </a:t>
            </a:r>
            <a:r>
              <a:rPr sz="1400" i="1" dirty="0">
                <a:latin typeface="Georgia"/>
                <a:cs typeface="Georgia"/>
              </a:rPr>
              <a:t>(I)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64403" y="816863"/>
            <a:ext cx="6098540" cy="5245100"/>
            <a:chOff x="5764403" y="816863"/>
            <a:chExt cx="6098540" cy="5245100"/>
          </a:xfrm>
        </p:grpSpPr>
        <p:sp>
          <p:nvSpPr>
            <p:cNvPr id="20" name="object 20"/>
            <p:cNvSpPr/>
            <p:nvPr/>
          </p:nvSpPr>
          <p:spPr>
            <a:xfrm>
              <a:off x="5767578" y="3371849"/>
              <a:ext cx="4467225" cy="2689860"/>
            </a:xfrm>
            <a:custGeom>
              <a:avLst/>
              <a:gdLst/>
              <a:ahLst/>
              <a:cxnLst/>
              <a:rect l="l" t="t" r="r" b="b"/>
              <a:pathLst>
                <a:path w="4467225" h="2689860">
                  <a:moveTo>
                    <a:pt x="4333390" y="52547"/>
                  </a:moveTo>
                  <a:lnTo>
                    <a:pt x="0" y="2649054"/>
                  </a:lnTo>
                  <a:lnTo>
                    <a:pt x="24384" y="2689580"/>
                  </a:lnTo>
                  <a:lnTo>
                    <a:pt x="4357768" y="93190"/>
                  </a:lnTo>
                  <a:lnTo>
                    <a:pt x="4333390" y="52547"/>
                  </a:lnTo>
                  <a:close/>
                </a:path>
                <a:path w="4467225" h="2689860">
                  <a:moveTo>
                    <a:pt x="4441465" y="40386"/>
                  </a:moveTo>
                  <a:lnTo>
                    <a:pt x="4353687" y="40386"/>
                  </a:lnTo>
                  <a:lnTo>
                    <a:pt x="4378071" y="81025"/>
                  </a:lnTo>
                  <a:lnTo>
                    <a:pt x="4357768" y="93190"/>
                  </a:lnTo>
                  <a:lnTo>
                    <a:pt x="4382008" y="133603"/>
                  </a:lnTo>
                  <a:lnTo>
                    <a:pt x="4441465" y="40386"/>
                  </a:lnTo>
                  <a:close/>
                </a:path>
                <a:path w="4467225" h="2689860">
                  <a:moveTo>
                    <a:pt x="4353687" y="40386"/>
                  </a:moveTo>
                  <a:lnTo>
                    <a:pt x="4333390" y="52547"/>
                  </a:lnTo>
                  <a:lnTo>
                    <a:pt x="4357768" y="93190"/>
                  </a:lnTo>
                  <a:lnTo>
                    <a:pt x="4378071" y="81025"/>
                  </a:lnTo>
                  <a:lnTo>
                    <a:pt x="4353687" y="40386"/>
                  </a:lnTo>
                  <a:close/>
                </a:path>
                <a:path w="4467225" h="2689860">
                  <a:moveTo>
                    <a:pt x="4467225" y="0"/>
                  </a:moveTo>
                  <a:lnTo>
                    <a:pt x="4309110" y="12064"/>
                  </a:lnTo>
                  <a:lnTo>
                    <a:pt x="4333390" y="52547"/>
                  </a:lnTo>
                  <a:lnTo>
                    <a:pt x="4353687" y="40386"/>
                  </a:lnTo>
                  <a:lnTo>
                    <a:pt x="4441465" y="40386"/>
                  </a:lnTo>
                  <a:lnTo>
                    <a:pt x="4467225" y="0"/>
                  </a:lnTo>
                  <a:close/>
                </a:path>
              </a:pathLst>
            </a:custGeom>
            <a:solidFill>
              <a:srgbClr val="39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64403" y="3035046"/>
              <a:ext cx="2665095" cy="2996565"/>
            </a:xfrm>
            <a:custGeom>
              <a:avLst/>
              <a:gdLst/>
              <a:ahLst/>
              <a:cxnLst/>
              <a:rect l="l" t="t" r="r" b="b"/>
              <a:pathLst>
                <a:path w="2665095" h="2996565">
                  <a:moveTo>
                    <a:pt x="2567524" y="78581"/>
                  </a:moveTo>
                  <a:lnTo>
                    <a:pt x="0" y="2968739"/>
                  </a:lnTo>
                  <a:lnTo>
                    <a:pt x="30734" y="2996069"/>
                  </a:lnTo>
                  <a:lnTo>
                    <a:pt x="2598328" y="105949"/>
                  </a:lnTo>
                  <a:lnTo>
                    <a:pt x="2567524" y="78581"/>
                  </a:lnTo>
                  <a:close/>
                </a:path>
                <a:path w="2665095" h="2996565">
                  <a:moveTo>
                    <a:pt x="2647838" y="63245"/>
                  </a:moveTo>
                  <a:lnTo>
                    <a:pt x="2581148" y="63245"/>
                  </a:lnTo>
                  <a:lnTo>
                    <a:pt x="2612008" y="90550"/>
                  </a:lnTo>
                  <a:lnTo>
                    <a:pt x="2598328" y="105949"/>
                  </a:lnTo>
                  <a:lnTo>
                    <a:pt x="2629027" y="133223"/>
                  </a:lnTo>
                  <a:lnTo>
                    <a:pt x="2647838" y="63245"/>
                  </a:lnTo>
                  <a:close/>
                </a:path>
                <a:path w="2665095" h="2996565">
                  <a:moveTo>
                    <a:pt x="2581148" y="63245"/>
                  </a:moveTo>
                  <a:lnTo>
                    <a:pt x="2567524" y="78581"/>
                  </a:lnTo>
                  <a:lnTo>
                    <a:pt x="2598328" y="105949"/>
                  </a:lnTo>
                  <a:lnTo>
                    <a:pt x="2612008" y="90550"/>
                  </a:lnTo>
                  <a:lnTo>
                    <a:pt x="2581148" y="63245"/>
                  </a:lnTo>
                  <a:close/>
                </a:path>
                <a:path w="2665095" h="2996565">
                  <a:moveTo>
                    <a:pt x="2664841" y="0"/>
                  </a:moveTo>
                  <a:lnTo>
                    <a:pt x="2536825" y="51307"/>
                  </a:lnTo>
                  <a:lnTo>
                    <a:pt x="2567524" y="78581"/>
                  </a:lnTo>
                  <a:lnTo>
                    <a:pt x="2581148" y="63245"/>
                  </a:lnTo>
                  <a:lnTo>
                    <a:pt x="2647838" y="63245"/>
                  </a:lnTo>
                  <a:lnTo>
                    <a:pt x="2664841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83066" y="3679571"/>
              <a:ext cx="487680" cy="346710"/>
            </a:xfrm>
            <a:custGeom>
              <a:avLst/>
              <a:gdLst/>
              <a:ahLst/>
              <a:cxnLst/>
              <a:rect l="l" t="t" r="r" b="b"/>
              <a:pathLst>
                <a:path w="487679" h="346710">
                  <a:moveTo>
                    <a:pt x="41966" y="242823"/>
                  </a:moveTo>
                  <a:lnTo>
                    <a:pt x="16509" y="242823"/>
                  </a:lnTo>
                  <a:lnTo>
                    <a:pt x="18287" y="243077"/>
                  </a:lnTo>
                  <a:lnTo>
                    <a:pt x="19684" y="244093"/>
                  </a:lnTo>
                  <a:lnTo>
                    <a:pt x="20954" y="244982"/>
                  </a:lnTo>
                  <a:lnTo>
                    <a:pt x="22225" y="246379"/>
                  </a:lnTo>
                  <a:lnTo>
                    <a:pt x="23240" y="248157"/>
                  </a:lnTo>
                  <a:lnTo>
                    <a:pt x="71754" y="323087"/>
                  </a:lnTo>
                  <a:lnTo>
                    <a:pt x="73025" y="324992"/>
                  </a:lnTo>
                  <a:lnTo>
                    <a:pt x="73659" y="326770"/>
                  </a:lnTo>
                  <a:lnTo>
                    <a:pt x="73786" y="328421"/>
                  </a:lnTo>
                  <a:lnTo>
                    <a:pt x="74040" y="330072"/>
                  </a:lnTo>
                  <a:lnTo>
                    <a:pt x="73532" y="331723"/>
                  </a:lnTo>
                  <a:lnTo>
                    <a:pt x="72516" y="333247"/>
                  </a:lnTo>
                  <a:lnTo>
                    <a:pt x="71881" y="334263"/>
                  </a:lnTo>
                  <a:lnTo>
                    <a:pt x="70484" y="335533"/>
                  </a:lnTo>
                  <a:lnTo>
                    <a:pt x="66420" y="338835"/>
                  </a:lnTo>
                  <a:lnTo>
                    <a:pt x="63626" y="340994"/>
                  </a:lnTo>
                  <a:lnTo>
                    <a:pt x="67055" y="346201"/>
                  </a:lnTo>
                  <a:lnTo>
                    <a:pt x="110281" y="318261"/>
                  </a:lnTo>
                  <a:lnTo>
                    <a:pt x="94233" y="318261"/>
                  </a:lnTo>
                  <a:lnTo>
                    <a:pt x="92455" y="318007"/>
                  </a:lnTo>
                  <a:lnTo>
                    <a:pt x="91058" y="316991"/>
                  </a:lnTo>
                  <a:lnTo>
                    <a:pt x="89661" y="316102"/>
                  </a:lnTo>
                  <a:lnTo>
                    <a:pt x="88518" y="314705"/>
                  </a:lnTo>
                  <a:lnTo>
                    <a:pt x="87375" y="313054"/>
                  </a:lnTo>
                  <a:lnTo>
                    <a:pt x="66039" y="280161"/>
                  </a:lnTo>
                  <a:lnTo>
                    <a:pt x="75917" y="273811"/>
                  </a:lnTo>
                  <a:lnTo>
                    <a:pt x="61975" y="273811"/>
                  </a:lnTo>
                  <a:lnTo>
                    <a:pt x="41966" y="242823"/>
                  </a:lnTo>
                  <a:close/>
                </a:path>
                <a:path w="487679" h="346710">
                  <a:moveTo>
                    <a:pt x="107568" y="312673"/>
                  </a:moveTo>
                  <a:lnTo>
                    <a:pt x="94233" y="318261"/>
                  </a:lnTo>
                  <a:lnTo>
                    <a:pt x="110281" y="318261"/>
                  </a:lnTo>
                  <a:lnTo>
                    <a:pt x="110870" y="317880"/>
                  </a:lnTo>
                  <a:lnTo>
                    <a:pt x="107568" y="312673"/>
                  </a:lnTo>
                  <a:close/>
                </a:path>
                <a:path w="487679" h="346710">
                  <a:moveTo>
                    <a:pt x="126696" y="273303"/>
                  </a:moveTo>
                  <a:lnTo>
                    <a:pt x="76707" y="273303"/>
                  </a:lnTo>
                  <a:lnTo>
                    <a:pt x="84611" y="276088"/>
                  </a:lnTo>
                  <a:lnTo>
                    <a:pt x="92313" y="278907"/>
                  </a:lnTo>
                  <a:lnTo>
                    <a:pt x="131028" y="294840"/>
                  </a:lnTo>
                  <a:lnTo>
                    <a:pt x="140080" y="298957"/>
                  </a:lnTo>
                  <a:lnTo>
                    <a:pt x="168020" y="280796"/>
                  </a:lnTo>
                  <a:lnTo>
                    <a:pt x="167525" y="280034"/>
                  </a:lnTo>
                  <a:lnTo>
                    <a:pt x="151637" y="280034"/>
                  </a:lnTo>
                  <a:lnTo>
                    <a:pt x="149225" y="279907"/>
                  </a:lnTo>
                  <a:lnTo>
                    <a:pt x="143890" y="279399"/>
                  </a:lnTo>
                  <a:lnTo>
                    <a:pt x="140588" y="278510"/>
                  </a:lnTo>
                  <a:lnTo>
                    <a:pt x="126696" y="273303"/>
                  </a:lnTo>
                  <a:close/>
                </a:path>
                <a:path w="487679" h="346710">
                  <a:moveTo>
                    <a:pt x="164718" y="275716"/>
                  </a:moveTo>
                  <a:lnTo>
                    <a:pt x="151637" y="280034"/>
                  </a:lnTo>
                  <a:lnTo>
                    <a:pt x="167525" y="280034"/>
                  </a:lnTo>
                  <a:lnTo>
                    <a:pt x="164718" y="275716"/>
                  </a:lnTo>
                  <a:close/>
                </a:path>
                <a:path w="487679" h="346710">
                  <a:moveTo>
                    <a:pt x="96936" y="215645"/>
                  </a:moveTo>
                  <a:lnTo>
                    <a:pt x="58547" y="215645"/>
                  </a:lnTo>
                  <a:lnTo>
                    <a:pt x="64515" y="217042"/>
                  </a:lnTo>
                  <a:lnTo>
                    <a:pt x="70484" y="218312"/>
                  </a:lnTo>
                  <a:lnTo>
                    <a:pt x="75564" y="222122"/>
                  </a:lnTo>
                  <a:lnTo>
                    <a:pt x="79628" y="228472"/>
                  </a:lnTo>
                  <a:lnTo>
                    <a:pt x="84454" y="235838"/>
                  </a:lnTo>
                  <a:lnTo>
                    <a:pt x="85845" y="242442"/>
                  </a:lnTo>
                  <a:lnTo>
                    <a:pt x="85854" y="243585"/>
                  </a:lnTo>
                  <a:lnTo>
                    <a:pt x="84200" y="250316"/>
                  </a:lnTo>
                  <a:lnTo>
                    <a:pt x="82550" y="257555"/>
                  </a:lnTo>
                  <a:lnTo>
                    <a:pt x="78358" y="263270"/>
                  </a:lnTo>
                  <a:lnTo>
                    <a:pt x="71627" y="267715"/>
                  </a:lnTo>
                  <a:lnTo>
                    <a:pt x="61975" y="273811"/>
                  </a:lnTo>
                  <a:lnTo>
                    <a:pt x="75917" y="273811"/>
                  </a:lnTo>
                  <a:lnTo>
                    <a:pt x="76707" y="273303"/>
                  </a:lnTo>
                  <a:lnTo>
                    <a:pt x="126696" y="273303"/>
                  </a:lnTo>
                  <a:lnTo>
                    <a:pt x="119506" y="270636"/>
                  </a:lnTo>
                  <a:lnTo>
                    <a:pt x="113156" y="268096"/>
                  </a:lnTo>
                  <a:lnTo>
                    <a:pt x="89280" y="259333"/>
                  </a:lnTo>
                  <a:lnTo>
                    <a:pt x="92328" y="255777"/>
                  </a:lnTo>
                  <a:lnTo>
                    <a:pt x="102361" y="230631"/>
                  </a:lnTo>
                  <a:lnTo>
                    <a:pt x="100837" y="222884"/>
                  </a:lnTo>
                  <a:lnTo>
                    <a:pt x="99186" y="219074"/>
                  </a:lnTo>
                  <a:lnTo>
                    <a:pt x="96936" y="215645"/>
                  </a:lnTo>
                  <a:close/>
                </a:path>
                <a:path w="487679" h="346710">
                  <a:moveTo>
                    <a:pt x="78612" y="202437"/>
                  </a:moveTo>
                  <a:lnTo>
                    <a:pt x="69976" y="202437"/>
                  </a:lnTo>
                  <a:lnTo>
                    <a:pt x="65531" y="203326"/>
                  </a:lnTo>
                  <a:lnTo>
                    <a:pt x="61086" y="204850"/>
                  </a:lnTo>
                  <a:lnTo>
                    <a:pt x="56641" y="206501"/>
                  </a:lnTo>
                  <a:lnTo>
                    <a:pt x="52197" y="208660"/>
                  </a:lnTo>
                  <a:lnTo>
                    <a:pt x="0" y="242442"/>
                  </a:lnTo>
                  <a:lnTo>
                    <a:pt x="3301" y="247649"/>
                  </a:lnTo>
                  <a:lnTo>
                    <a:pt x="4699" y="246887"/>
                  </a:lnTo>
                  <a:lnTo>
                    <a:pt x="6476" y="245998"/>
                  </a:lnTo>
                  <a:lnTo>
                    <a:pt x="8762" y="245109"/>
                  </a:lnTo>
                  <a:lnTo>
                    <a:pt x="10922" y="244220"/>
                  </a:lnTo>
                  <a:lnTo>
                    <a:pt x="12700" y="243585"/>
                  </a:lnTo>
                  <a:lnTo>
                    <a:pt x="14224" y="243204"/>
                  </a:lnTo>
                  <a:lnTo>
                    <a:pt x="16509" y="242823"/>
                  </a:lnTo>
                  <a:lnTo>
                    <a:pt x="41966" y="242823"/>
                  </a:lnTo>
                  <a:lnTo>
                    <a:pt x="33274" y="229361"/>
                  </a:lnTo>
                  <a:lnTo>
                    <a:pt x="52324" y="217169"/>
                  </a:lnTo>
                  <a:lnTo>
                    <a:pt x="58547" y="215645"/>
                  </a:lnTo>
                  <a:lnTo>
                    <a:pt x="96936" y="215645"/>
                  </a:lnTo>
                  <a:lnTo>
                    <a:pt x="96519" y="215010"/>
                  </a:lnTo>
                  <a:lnTo>
                    <a:pt x="93725" y="210565"/>
                  </a:lnTo>
                  <a:lnTo>
                    <a:pt x="90297" y="207390"/>
                  </a:lnTo>
                  <a:lnTo>
                    <a:pt x="86486" y="205358"/>
                  </a:lnTo>
                  <a:lnTo>
                    <a:pt x="82676" y="203453"/>
                  </a:lnTo>
                  <a:lnTo>
                    <a:pt x="78612" y="202437"/>
                  </a:lnTo>
                  <a:close/>
                </a:path>
                <a:path w="487679" h="346710">
                  <a:moveTo>
                    <a:pt x="265049" y="172973"/>
                  </a:moveTo>
                  <a:lnTo>
                    <a:pt x="191261" y="220598"/>
                  </a:lnTo>
                  <a:lnTo>
                    <a:pt x="197230" y="229742"/>
                  </a:lnTo>
                  <a:lnTo>
                    <a:pt x="271017" y="182117"/>
                  </a:lnTo>
                  <a:lnTo>
                    <a:pt x="265049" y="172973"/>
                  </a:lnTo>
                  <a:close/>
                </a:path>
                <a:path w="487679" h="346710">
                  <a:moveTo>
                    <a:pt x="247395" y="145668"/>
                  </a:moveTo>
                  <a:lnTo>
                    <a:pt x="173735" y="193420"/>
                  </a:lnTo>
                  <a:lnTo>
                    <a:pt x="179577" y="202564"/>
                  </a:lnTo>
                  <a:lnTo>
                    <a:pt x="253364" y="154812"/>
                  </a:lnTo>
                  <a:lnTo>
                    <a:pt x="247395" y="145668"/>
                  </a:lnTo>
                  <a:close/>
                </a:path>
                <a:path w="487679" h="346710">
                  <a:moveTo>
                    <a:pt x="399677" y="134492"/>
                  </a:moveTo>
                  <a:lnTo>
                    <a:pt x="379856" y="134492"/>
                  </a:lnTo>
                  <a:lnTo>
                    <a:pt x="401319" y="167766"/>
                  </a:lnTo>
                  <a:lnTo>
                    <a:pt x="415416" y="158749"/>
                  </a:lnTo>
                  <a:lnTo>
                    <a:pt x="399677" y="134492"/>
                  </a:lnTo>
                  <a:close/>
                </a:path>
                <a:path w="487679" h="346710">
                  <a:moveTo>
                    <a:pt x="346201" y="51688"/>
                  </a:moveTo>
                  <a:lnTo>
                    <a:pt x="336550" y="57911"/>
                  </a:lnTo>
                  <a:lnTo>
                    <a:pt x="325754" y="153542"/>
                  </a:lnTo>
                  <a:lnTo>
                    <a:pt x="332993" y="164845"/>
                  </a:lnTo>
                  <a:lnTo>
                    <a:pt x="354954" y="150621"/>
                  </a:lnTo>
                  <a:lnTo>
                    <a:pt x="334136" y="150621"/>
                  </a:lnTo>
                  <a:lnTo>
                    <a:pt x="342645" y="77088"/>
                  </a:lnTo>
                  <a:lnTo>
                    <a:pt x="362616" y="77088"/>
                  </a:lnTo>
                  <a:lnTo>
                    <a:pt x="346201" y="51688"/>
                  </a:lnTo>
                  <a:close/>
                </a:path>
                <a:path w="487679" h="346710">
                  <a:moveTo>
                    <a:pt x="362616" y="77088"/>
                  </a:moveTo>
                  <a:lnTo>
                    <a:pt x="342645" y="77088"/>
                  </a:lnTo>
                  <a:lnTo>
                    <a:pt x="373633" y="124967"/>
                  </a:lnTo>
                  <a:lnTo>
                    <a:pt x="334136" y="150621"/>
                  </a:lnTo>
                  <a:lnTo>
                    <a:pt x="354954" y="150621"/>
                  </a:lnTo>
                  <a:lnTo>
                    <a:pt x="379856" y="134492"/>
                  </a:lnTo>
                  <a:lnTo>
                    <a:pt x="399677" y="134492"/>
                  </a:lnTo>
                  <a:lnTo>
                    <a:pt x="393826" y="125475"/>
                  </a:lnTo>
                  <a:lnTo>
                    <a:pt x="408490" y="115950"/>
                  </a:lnTo>
                  <a:lnTo>
                    <a:pt x="387730" y="115950"/>
                  </a:lnTo>
                  <a:lnTo>
                    <a:pt x="362616" y="77088"/>
                  </a:lnTo>
                  <a:close/>
                </a:path>
                <a:path w="487679" h="346710">
                  <a:moveTo>
                    <a:pt x="402462" y="106298"/>
                  </a:moveTo>
                  <a:lnTo>
                    <a:pt x="387730" y="115950"/>
                  </a:lnTo>
                  <a:lnTo>
                    <a:pt x="408490" y="115950"/>
                  </a:lnTo>
                  <a:lnTo>
                    <a:pt x="408685" y="115823"/>
                  </a:lnTo>
                  <a:lnTo>
                    <a:pt x="402462" y="106298"/>
                  </a:lnTo>
                  <a:close/>
                </a:path>
                <a:path w="487679" h="346710">
                  <a:moveTo>
                    <a:pt x="437514" y="0"/>
                  </a:moveTo>
                  <a:lnTo>
                    <a:pt x="400684" y="17398"/>
                  </a:lnTo>
                  <a:lnTo>
                    <a:pt x="390905" y="39623"/>
                  </a:lnTo>
                  <a:lnTo>
                    <a:pt x="390143" y="45592"/>
                  </a:lnTo>
                  <a:lnTo>
                    <a:pt x="390630" y="51307"/>
                  </a:lnTo>
                  <a:lnTo>
                    <a:pt x="390687" y="51688"/>
                  </a:lnTo>
                  <a:lnTo>
                    <a:pt x="392302" y="57403"/>
                  </a:lnTo>
                  <a:lnTo>
                    <a:pt x="393826" y="63372"/>
                  </a:lnTo>
                  <a:lnTo>
                    <a:pt x="413384" y="89915"/>
                  </a:lnTo>
                  <a:lnTo>
                    <a:pt x="418210" y="93979"/>
                  </a:lnTo>
                  <a:lnTo>
                    <a:pt x="423544" y="96900"/>
                  </a:lnTo>
                  <a:lnTo>
                    <a:pt x="434593" y="100202"/>
                  </a:lnTo>
                  <a:lnTo>
                    <a:pt x="440435" y="100583"/>
                  </a:lnTo>
                  <a:lnTo>
                    <a:pt x="446785" y="99440"/>
                  </a:lnTo>
                  <a:lnTo>
                    <a:pt x="453008" y="98424"/>
                  </a:lnTo>
                  <a:lnTo>
                    <a:pt x="459358" y="95757"/>
                  </a:lnTo>
                  <a:lnTo>
                    <a:pt x="465779" y="91566"/>
                  </a:lnTo>
                  <a:lnTo>
                    <a:pt x="447548" y="91566"/>
                  </a:lnTo>
                  <a:lnTo>
                    <a:pt x="439419" y="87375"/>
                  </a:lnTo>
                  <a:lnTo>
                    <a:pt x="411503" y="56086"/>
                  </a:lnTo>
                  <a:lnTo>
                    <a:pt x="404875" y="24637"/>
                  </a:lnTo>
                  <a:lnTo>
                    <a:pt x="408304" y="17906"/>
                  </a:lnTo>
                  <a:lnTo>
                    <a:pt x="422020" y="9016"/>
                  </a:lnTo>
                  <a:lnTo>
                    <a:pt x="429513" y="8762"/>
                  </a:lnTo>
                  <a:lnTo>
                    <a:pt x="462069" y="8762"/>
                  </a:lnTo>
                  <a:lnTo>
                    <a:pt x="459866" y="6857"/>
                  </a:lnTo>
                  <a:lnTo>
                    <a:pt x="454659" y="3936"/>
                  </a:lnTo>
                  <a:lnTo>
                    <a:pt x="449072" y="2285"/>
                  </a:lnTo>
                  <a:lnTo>
                    <a:pt x="443483" y="380"/>
                  </a:lnTo>
                  <a:lnTo>
                    <a:pt x="437514" y="0"/>
                  </a:lnTo>
                  <a:close/>
                </a:path>
                <a:path w="487679" h="346710">
                  <a:moveTo>
                    <a:pt x="462069" y="8762"/>
                  </a:moveTo>
                  <a:lnTo>
                    <a:pt x="429513" y="8762"/>
                  </a:lnTo>
                  <a:lnTo>
                    <a:pt x="437641" y="12572"/>
                  </a:lnTo>
                  <a:lnTo>
                    <a:pt x="443614" y="16166"/>
                  </a:lnTo>
                  <a:lnTo>
                    <a:pt x="469201" y="51530"/>
                  </a:lnTo>
                  <a:lnTo>
                    <a:pt x="472948" y="75183"/>
                  </a:lnTo>
                  <a:lnTo>
                    <a:pt x="469518" y="82168"/>
                  </a:lnTo>
                  <a:lnTo>
                    <a:pt x="455167" y="91439"/>
                  </a:lnTo>
                  <a:lnTo>
                    <a:pt x="447548" y="91566"/>
                  </a:lnTo>
                  <a:lnTo>
                    <a:pt x="465779" y="91566"/>
                  </a:lnTo>
                  <a:lnTo>
                    <a:pt x="486409" y="62991"/>
                  </a:lnTo>
                  <a:lnTo>
                    <a:pt x="487449" y="57911"/>
                  </a:lnTo>
                  <a:lnTo>
                    <a:pt x="487498" y="56086"/>
                  </a:lnTo>
                  <a:lnTo>
                    <a:pt x="487299" y="51307"/>
                  </a:lnTo>
                  <a:lnTo>
                    <a:pt x="485775" y="44957"/>
                  </a:lnTo>
                  <a:lnTo>
                    <a:pt x="484377" y="38480"/>
                  </a:lnTo>
                  <a:lnTo>
                    <a:pt x="481456" y="31876"/>
                  </a:lnTo>
                  <a:lnTo>
                    <a:pt x="477138" y="25272"/>
                  </a:lnTo>
                  <a:lnTo>
                    <a:pt x="473582" y="19684"/>
                  </a:lnTo>
                  <a:lnTo>
                    <a:pt x="469391" y="14985"/>
                  </a:lnTo>
                  <a:lnTo>
                    <a:pt x="464565" y="10921"/>
                  </a:lnTo>
                  <a:lnTo>
                    <a:pt x="462069" y="8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54617" y="3584066"/>
              <a:ext cx="148208" cy="1503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57110" y="3441446"/>
              <a:ext cx="438784" cy="422909"/>
            </a:xfrm>
            <a:custGeom>
              <a:avLst/>
              <a:gdLst/>
              <a:ahLst/>
              <a:cxnLst/>
              <a:rect l="l" t="t" r="r" b="b"/>
              <a:pathLst>
                <a:path w="438784" h="422910">
                  <a:moveTo>
                    <a:pt x="47542" y="335533"/>
                  </a:moveTo>
                  <a:lnTo>
                    <a:pt x="17907" y="335533"/>
                  </a:lnTo>
                  <a:lnTo>
                    <a:pt x="20955" y="336803"/>
                  </a:lnTo>
                  <a:lnTo>
                    <a:pt x="22479" y="337819"/>
                  </a:lnTo>
                  <a:lnTo>
                    <a:pt x="90043" y="399287"/>
                  </a:lnTo>
                  <a:lnTo>
                    <a:pt x="91694" y="400811"/>
                  </a:lnTo>
                  <a:lnTo>
                    <a:pt x="92837" y="402335"/>
                  </a:lnTo>
                  <a:lnTo>
                    <a:pt x="93345" y="403986"/>
                  </a:lnTo>
                  <a:lnTo>
                    <a:pt x="93980" y="405510"/>
                  </a:lnTo>
                  <a:lnTo>
                    <a:pt x="93853" y="407161"/>
                  </a:lnTo>
                  <a:lnTo>
                    <a:pt x="93218" y="408939"/>
                  </a:lnTo>
                  <a:lnTo>
                    <a:pt x="92964" y="410082"/>
                  </a:lnTo>
                  <a:lnTo>
                    <a:pt x="91948" y="411606"/>
                  </a:lnTo>
                  <a:lnTo>
                    <a:pt x="90424" y="413765"/>
                  </a:lnTo>
                  <a:lnTo>
                    <a:pt x="88773" y="415924"/>
                  </a:lnTo>
                  <a:lnTo>
                    <a:pt x="87630" y="417575"/>
                  </a:lnTo>
                  <a:lnTo>
                    <a:pt x="86741" y="418718"/>
                  </a:lnTo>
                  <a:lnTo>
                    <a:pt x="91313" y="422909"/>
                  </a:lnTo>
                  <a:lnTo>
                    <a:pt x="121993" y="389127"/>
                  </a:lnTo>
                  <a:lnTo>
                    <a:pt x="108712" y="389127"/>
                  </a:lnTo>
                  <a:lnTo>
                    <a:pt x="107188" y="388492"/>
                  </a:lnTo>
                  <a:lnTo>
                    <a:pt x="105537" y="387984"/>
                  </a:lnTo>
                  <a:lnTo>
                    <a:pt x="104013" y="386968"/>
                  </a:lnTo>
                  <a:lnTo>
                    <a:pt x="73533" y="359282"/>
                  </a:lnTo>
                  <a:lnTo>
                    <a:pt x="78132" y="354202"/>
                  </a:lnTo>
                  <a:lnTo>
                    <a:pt x="68072" y="354202"/>
                  </a:lnTo>
                  <a:lnTo>
                    <a:pt x="47542" y="335533"/>
                  </a:lnTo>
                  <a:close/>
                </a:path>
                <a:path w="438784" h="422910">
                  <a:moveTo>
                    <a:pt x="121920" y="380110"/>
                  </a:moveTo>
                  <a:lnTo>
                    <a:pt x="108712" y="389127"/>
                  </a:lnTo>
                  <a:lnTo>
                    <a:pt x="121993" y="389127"/>
                  </a:lnTo>
                  <a:lnTo>
                    <a:pt x="126492" y="384174"/>
                  </a:lnTo>
                  <a:lnTo>
                    <a:pt x="121920" y="380110"/>
                  </a:lnTo>
                  <a:close/>
                </a:path>
                <a:path w="438784" h="422910">
                  <a:moveTo>
                    <a:pt x="157821" y="349884"/>
                  </a:moveTo>
                  <a:lnTo>
                    <a:pt x="82042" y="349884"/>
                  </a:lnTo>
                  <a:lnTo>
                    <a:pt x="98599" y="351329"/>
                  </a:lnTo>
                  <a:lnTo>
                    <a:pt x="106562" y="352153"/>
                  </a:lnTo>
                  <a:lnTo>
                    <a:pt x="149987" y="358520"/>
                  </a:lnTo>
                  <a:lnTo>
                    <a:pt x="157821" y="349884"/>
                  </a:lnTo>
                  <a:close/>
                </a:path>
                <a:path w="438784" h="422910">
                  <a:moveTo>
                    <a:pt x="94116" y="298322"/>
                  </a:moveTo>
                  <a:lnTo>
                    <a:pt x="62103" y="298322"/>
                  </a:lnTo>
                  <a:lnTo>
                    <a:pt x="67945" y="300735"/>
                  </a:lnTo>
                  <a:lnTo>
                    <a:pt x="73406" y="305815"/>
                  </a:lnTo>
                  <a:lnTo>
                    <a:pt x="79883" y="311657"/>
                  </a:lnTo>
                  <a:lnTo>
                    <a:pt x="83312" y="318388"/>
                  </a:lnTo>
                  <a:lnTo>
                    <a:pt x="83425" y="324992"/>
                  </a:lnTo>
                  <a:lnTo>
                    <a:pt x="83693" y="333120"/>
                  </a:lnTo>
                  <a:lnTo>
                    <a:pt x="81153" y="339851"/>
                  </a:lnTo>
                  <a:lnTo>
                    <a:pt x="75692" y="345693"/>
                  </a:lnTo>
                  <a:lnTo>
                    <a:pt x="68072" y="354202"/>
                  </a:lnTo>
                  <a:lnTo>
                    <a:pt x="78132" y="354202"/>
                  </a:lnTo>
                  <a:lnTo>
                    <a:pt x="82042" y="349884"/>
                  </a:lnTo>
                  <a:lnTo>
                    <a:pt x="157821" y="349884"/>
                  </a:lnTo>
                  <a:lnTo>
                    <a:pt x="167960" y="338708"/>
                  </a:lnTo>
                  <a:lnTo>
                    <a:pt x="145161" y="338708"/>
                  </a:lnTo>
                  <a:lnTo>
                    <a:pt x="140843" y="338200"/>
                  </a:lnTo>
                  <a:lnTo>
                    <a:pt x="131064" y="337184"/>
                  </a:lnTo>
                  <a:lnTo>
                    <a:pt x="122809" y="336422"/>
                  </a:lnTo>
                  <a:lnTo>
                    <a:pt x="110573" y="335085"/>
                  </a:lnTo>
                  <a:lnTo>
                    <a:pt x="90678" y="333120"/>
                  </a:lnTo>
                  <a:lnTo>
                    <a:pt x="92710" y="329056"/>
                  </a:lnTo>
                  <a:lnTo>
                    <a:pt x="94361" y="324992"/>
                  </a:lnTo>
                  <a:lnTo>
                    <a:pt x="95376" y="321055"/>
                  </a:lnTo>
                  <a:lnTo>
                    <a:pt x="96520" y="317118"/>
                  </a:lnTo>
                  <a:lnTo>
                    <a:pt x="97028" y="313308"/>
                  </a:lnTo>
                  <a:lnTo>
                    <a:pt x="96969" y="311657"/>
                  </a:lnTo>
                  <a:lnTo>
                    <a:pt x="96900" y="305815"/>
                  </a:lnTo>
                  <a:lnTo>
                    <a:pt x="96012" y="302132"/>
                  </a:lnTo>
                  <a:lnTo>
                    <a:pt x="94116" y="298322"/>
                  </a:lnTo>
                  <a:close/>
                </a:path>
                <a:path w="438784" h="422910">
                  <a:moveTo>
                    <a:pt x="69976" y="280796"/>
                  </a:moveTo>
                  <a:lnTo>
                    <a:pt x="65786" y="280923"/>
                  </a:lnTo>
                  <a:lnTo>
                    <a:pt x="61722" y="282066"/>
                  </a:lnTo>
                  <a:lnTo>
                    <a:pt x="57404" y="283209"/>
                  </a:lnTo>
                  <a:lnTo>
                    <a:pt x="53340" y="285114"/>
                  </a:lnTo>
                  <a:lnTo>
                    <a:pt x="49530" y="287781"/>
                  </a:lnTo>
                  <a:lnTo>
                    <a:pt x="45593" y="290448"/>
                  </a:lnTo>
                  <a:lnTo>
                    <a:pt x="41910" y="293623"/>
                  </a:lnTo>
                  <a:lnTo>
                    <a:pt x="0" y="339724"/>
                  </a:lnTo>
                  <a:lnTo>
                    <a:pt x="4572" y="343915"/>
                  </a:lnTo>
                  <a:lnTo>
                    <a:pt x="5715" y="342772"/>
                  </a:lnTo>
                  <a:lnTo>
                    <a:pt x="7239" y="341502"/>
                  </a:lnTo>
                  <a:lnTo>
                    <a:pt x="17907" y="335533"/>
                  </a:lnTo>
                  <a:lnTo>
                    <a:pt x="47542" y="335533"/>
                  </a:lnTo>
                  <a:lnTo>
                    <a:pt x="28829" y="318515"/>
                  </a:lnTo>
                  <a:lnTo>
                    <a:pt x="44069" y="301878"/>
                  </a:lnTo>
                  <a:lnTo>
                    <a:pt x="49784" y="298830"/>
                  </a:lnTo>
                  <a:lnTo>
                    <a:pt x="62103" y="298322"/>
                  </a:lnTo>
                  <a:lnTo>
                    <a:pt x="94116" y="298322"/>
                  </a:lnTo>
                  <a:lnTo>
                    <a:pt x="92583" y="295020"/>
                  </a:lnTo>
                  <a:lnTo>
                    <a:pt x="89916" y="291718"/>
                  </a:lnTo>
                  <a:lnTo>
                    <a:pt x="86360" y="288543"/>
                  </a:lnTo>
                  <a:lnTo>
                    <a:pt x="82423" y="284987"/>
                  </a:lnTo>
                  <a:lnTo>
                    <a:pt x="78486" y="282701"/>
                  </a:lnTo>
                  <a:lnTo>
                    <a:pt x="74168" y="281812"/>
                  </a:lnTo>
                  <a:lnTo>
                    <a:pt x="69976" y="280796"/>
                  </a:lnTo>
                  <a:close/>
                </a:path>
                <a:path w="438784" h="422910">
                  <a:moveTo>
                    <a:pt x="167767" y="329691"/>
                  </a:moveTo>
                  <a:lnTo>
                    <a:pt x="166750" y="330834"/>
                  </a:lnTo>
                  <a:lnTo>
                    <a:pt x="165226" y="331977"/>
                  </a:lnTo>
                  <a:lnTo>
                    <a:pt x="163449" y="333501"/>
                  </a:lnTo>
                  <a:lnTo>
                    <a:pt x="148590" y="338708"/>
                  </a:lnTo>
                  <a:lnTo>
                    <a:pt x="167960" y="338708"/>
                  </a:lnTo>
                  <a:lnTo>
                    <a:pt x="172339" y="333882"/>
                  </a:lnTo>
                  <a:lnTo>
                    <a:pt x="167767" y="329691"/>
                  </a:lnTo>
                  <a:close/>
                </a:path>
                <a:path w="438784" h="422910">
                  <a:moveTo>
                    <a:pt x="238506" y="204723"/>
                  </a:moveTo>
                  <a:lnTo>
                    <a:pt x="179450" y="269747"/>
                  </a:lnTo>
                  <a:lnTo>
                    <a:pt x="187451" y="277113"/>
                  </a:lnTo>
                  <a:lnTo>
                    <a:pt x="246634" y="212089"/>
                  </a:lnTo>
                  <a:lnTo>
                    <a:pt x="238506" y="204723"/>
                  </a:lnTo>
                  <a:close/>
                </a:path>
                <a:path w="438784" h="422910">
                  <a:moveTo>
                    <a:pt x="214630" y="183006"/>
                  </a:moveTo>
                  <a:lnTo>
                    <a:pt x="155448" y="247903"/>
                  </a:lnTo>
                  <a:lnTo>
                    <a:pt x="163449" y="255269"/>
                  </a:lnTo>
                  <a:lnTo>
                    <a:pt x="222631" y="190245"/>
                  </a:lnTo>
                  <a:lnTo>
                    <a:pt x="214630" y="183006"/>
                  </a:lnTo>
                  <a:close/>
                </a:path>
                <a:path w="438784" h="422910">
                  <a:moveTo>
                    <a:pt x="319913" y="85470"/>
                  </a:moveTo>
                  <a:lnTo>
                    <a:pt x="289433" y="85470"/>
                  </a:lnTo>
                  <a:lnTo>
                    <a:pt x="294767" y="87629"/>
                  </a:lnTo>
                  <a:lnTo>
                    <a:pt x="300100" y="92455"/>
                  </a:lnTo>
                  <a:lnTo>
                    <a:pt x="311277" y="116204"/>
                  </a:lnTo>
                  <a:lnTo>
                    <a:pt x="310896" y="120776"/>
                  </a:lnTo>
                  <a:lnTo>
                    <a:pt x="310134" y="124840"/>
                  </a:lnTo>
                  <a:lnTo>
                    <a:pt x="308737" y="129920"/>
                  </a:lnTo>
                  <a:lnTo>
                    <a:pt x="307594" y="134365"/>
                  </a:lnTo>
                  <a:lnTo>
                    <a:pt x="306705" y="138429"/>
                  </a:lnTo>
                  <a:lnTo>
                    <a:pt x="305816" y="142112"/>
                  </a:lnTo>
                  <a:lnTo>
                    <a:pt x="304419" y="148970"/>
                  </a:lnTo>
                  <a:lnTo>
                    <a:pt x="303403" y="156337"/>
                  </a:lnTo>
                  <a:lnTo>
                    <a:pt x="302895" y="160400"/>
                  </a:lnTo>
                  <a:lnTo>
                    <a:pt x="302768" y="163956"/>
                  </a:lnTo>
                  <a:lnTo>
                    <a:pt x="302514" y="167512"/>
                  </a:lnTo>
                  <a:lnTo>
                    <a:pt x="302514" y="170560"/>
                  </a:lnTo>
                  <a:lnTo>
                    <a:pt x="302768" y="172846"/>
                  </a:lnTo>
                  <a:lnTo>
                    <a:pt x="311531" y="180974"/>
                  </a:lnTo>
                  <a:lnTo>
                    <a:pt x="330980" y="159638"/>
                  </a:lnTo>
                  <a:lnTo>
                    <a:pt x="310007" y="159638"/>
                  </a:lnTo>
                  <a:lnTo>
                    <a:pt x="310134" y="156082"/>
                  </a:lnTo>
                  <a:lnTo>
                    <a:pt x="310769" y="151764"/>
                  </a:lnTo>
                  <a:lnTo>
                    <a:pt x="311912" y="146938"/>
                  </a:lnTo>
                  <a:lnTo>
                    <a:pt x="312928" y="141986"/>
                  </a:lnTo>
                  <a:lnTo>
                    <a:pt x="316187" y="131444"/>
                  </a:lnTo>
                  <a:lnTo>
                    <a:pt x="319024" y="122936"/>
                  </a:lnTo>
                  <a:lnTo>
                    <a:pt x="321091" y="116204"/>
                  </a:lnTo>
                  <a:lnTo>
                    <a:pt x="323596" y="107314"/>
                  </a:lnTo>
                  <a:lnTo>
                    <a:pt x="324044" y="103504"/>
                  </a:lnTo>
                  <a:lnTo>
                    <a:pt x="323917" y="97027"/>
                  </a:lnTo>
                  <a:lnTo>
                    <a:pt x="323850" y="94868"/>
                  </a:lnTo>
                  <a:lnTo>
                    <a:pt x="322961" y="91312"/>
                  </a:lnTo>
                  <a:lnTo>
                    <a:pt x="320929" y="87502"/>
                  </a:lnTo>
                  <a:lnTo>
                    <a:pt x="319913" y="85470"/>
                  </a:lnTo>
                  <a:close/>
                </a:path>
                <a:path w="438784" h="422910">
                  <a:moveTo>
                    <a:pt x="355092" y="110108"/>
                  </a:moveTo>
                  <a:lnTo>
                    <a:pt x="310007" y="159638"/>
                  </a:lnTo>
                  <a:lnTo>
                    <a:pt x="330980" y="159638"/>
                  </a:lnTo>
                  <a:lnTo>
                    <a:pt x="366522" y="120650"/>
                  </a:lnTo>
                  <a:lnTo>
                    <a:pt x="355092" y="110108"/>
                  </a:lnTo>
                  <a:close/>
                </a:path>
                <a:path w="438784" h="422910">
                  <a:moveTo>
                    <a:pt x="299720" y="70738"/>
                  </a:moveTo>
                  <a:lnTo>
                    <a:pt x="262509" y="91948"/>
                  </a:lnTo>
                  <a:lnTo>
                    <a:pt x="254321" y="118490"/>
                  </a:lnTo>
                  <a:lnTo>
                    <a:pt x="254762" y="121792"/>
                  </a:lnTo>
                  <a:lnTo>
                    <a:pt x="271145" y="137413"/>
                  </a:lnTo>
                  <a:lnTo>
                    <a:pt x="273431" y="136398"/>
                  </a:lnTo>
                  <a:lnTo>
                    <a:pt x="275336" y="134238"/>
                  </a:lnTo>
                  <a:lnTo>
                    <a:pt x="277749" y="131699"/>
                  </a:lnTo>
                  <a:lnTo>
                    <a:pt x="279019" y="129031"/>
                  </a:lnTo>
                  <a:lnTo>
                    <a:pt x="278892" y="124078"/>
                  </a:lnTo>
                  <a:lnTo>
                    <a:pt x="278130" y="122046"/>
                  </a:lnTo>
                  <a:lnTo>
                    <a:pt x="274700" y="118871"/>
                  </a:lnTo>
                  <a:lnTo>
                    <a:pt x="272669" y="117475"/>
                  </a:lnTo>
                  <a:lnTo>
                    <a:pt x="270256" y="116204"/>
                  </a:lnTo>
                  <a:lnTo>
                    <a:pt x="267970" y="114934"/>
                  </a:lnTo>
                  <a:lnTo>
                    <a:pt x="266065" y="113791"/>
                  </a:lnTo>
                  <a:lnTo>
                    <a:pt x="264414" y="112902"/>
                  </a:lnTo>
                  <a:lnTo>
                    <a:pt x="263715" y="110108"/>
                  </a:lnTo>
                  <a:lnTo>
                    <a:pt x="284353" y="86105"/>
                  </a:lnTo>
                  <a:lnTo>
                    <a:pt x="289433" y="85470"/>
                  </a:lnTo>
                  <a:lnTo>
                    <a:pt x="319913" y="85470"/>
                  </a:lnTo>
                  <a:lnTo>
                    <a:pt x="319532" y="84708"/>
                  </a:lnTo>
                  <a:lnTo>
                    <a:pt x="317119" y="81661"/>
                  </a:lnTo>
                  <a:lnTo>
                    <a:pt x="313944" y="78866"/>
                  </a:lnTo>
                  <a:lnTo>
                    <a:pt x="307340" y="72898"/>
                  </a:lnTo>
                  <a:lnTo>
                    <a:pt x="299720" y="70738"/>
                  </a:lnTo>
                  <a:close/>
                </a:path>
                <a:path w="438784" h="422910">
                  <a:moveTo>
                    <a:pt x="388112" y="96900"/>
                  </a:moveTo>
                  <a:lnTo>
                    <a:pt x="375774" y="106299"/>
                  </a:lnTo>
                  <a:lnTo>
                    <a:pt x="377190" y="111125"/>
                  </a:lnTo>
                  <a:lnTo>
                    <a:pt x="389382" y="119506"/>
                  </a:lnTo>
                  <a:lnTo>
                    <a:pt x="392811" y="120268"/>
                  </a:lnTo>
                  <a:lnTo>
                    <a:pt x="396494" y="120268"/>
                  </a:lnTo>
                  <a:lnTo>
                    <a:pt x="404241" y="118490"/>
                  </a:lnTo>
                  <a:lnTo>
                    <a:pt x="408178" y="116966"/>
                  </a:lnTo>
                  <a:lnTo>
                    <a:pt x="412242" y="114426"/>
                  </a:lnTo>
                  <a:lnTo>
                    <a:pt x="416306" y="112013"/>
                  </a:lnTo>
                  <a:lnTo>
                    <a:pt x="419298" y="109600"/>
                  </a:lnTo>
                  <a:lnTo>
                    <a:pt x="399923" y="109600"/>
                  </a:lnTo>
                  <a:lnTo>
                    <a:pt x="398051" y="106679"/>
                  </a:lnTo>
                  <a:lnTo>
                    <a:pt x="394716" y="102107"/>
                  </a:lnTo>
                  <a:lnTo>
                    <a:pt x="393192" y="100329"/>
                  </a:lnTo>
                  <a:lnTo>
                    <a:pt x="390144" y="97536"/>
                  </a:lnTo>
                  <a:lnTo>
                    <a:pt x="388112" y="96900"/>
                  </a:lnTo>
                  <a:close/>
                </a:path>
                <a:path w="438784" h="422910">
                  <a:moveTo>
                    <a:pt x="432722" y="50418"/>
                  </a:moveTo>
                  <a:lnTo>
                    <a:pt x="395605" y="50418"/>
                  </a:lnTo>
                  <a:lnTo>
                    <a:pt x="398525" y="50673"/>
                  </a:lnTo>
                  <a:lnTo>
                    <a:pt x="401471" y="50807"/>
                  </a:lnTo>
                  <a:lnTo>
                    <a:pt x="404241" y="51688"/>
                  </a:lnTo>
                  <a:lnTo>
                    <a:pt x="406908" y="53339"/>
                  </a:lnTo>
                  <a:lnTo>
                    <a:pt x="409701" y="54863"/>
                  </a:lnTo>
                  <a:lnTo>
                    <a:pt x="412242" y="56768"/>
                  </a:lnTo>
                  <a:lnTo>
                    <a:pt x="414528" y="58800"/>
                  </a:lnTo>
                  <a:lnTo>
                    <a:pt x="418846" y="62737"/>
                  </a:lnTo>
                  <a:lnTo>
                    <a:pt x="421767" y="66420"/>
                  </a:lnTo>
                  <a:lnTo>
                    <a:pt x="423418" y="69850"/>
                  </a:lnTo>
                  <a:lnTo>
                    <a:pt x="425196" y="73278"/>
                  </a:lnTo>
                  <a:lnTo>
                    <a:pt x="426085" y="76834"/>
                  </a:lnTo>
                  <a:lnTo>
                    <a:pt x="426402" y="81361"/>
                  </a:lnTo>
                  <a:lnTo>
                    <a:pt x="426498" y="84708"/>
                  </a:lnTo>
                  <a:lnTo>
                    <a:pt x="426085" y="87502"/>
                  </a:lnTo>
                  <a:lnTo>
                    <a:pt x="424815" y="90677"/>
                  </a:lnTo>
                  <a:lnTo>
                    <a:pt x="423418" y="93725"/>
                  </a:lnTo>
                  <a:lnTo>
                    <a:pt x="421640" y="96646"/>
                  </a:lnTo>
                  <a:lnTo>
                    <a:pt x="419226" y="99187"/>
                  </a:lnTo>
                  <a:lnTo>
                    <a:pt x="416814" y="101980"/>
                  </a:lnTo>
                  <a:lnTo>
                    <a:pt x="402971" y="109346"/>
                  </a:lnTo>
                  <a:lnTo>
                    <a:pt x="401574" y="109600"/>
                  </a:lnTo>
                  <a:lnTo>
                    <a:pt x="419298" y="109600"/>
                  </a:lnTo>
                  <a:lnTo>
                    <a:pt x="420243" y="108838"/>
                  </a:lnTo>
                  <a:lnTo>
                    <a:pt x="438741" y="73278"/>
                  </a:lnTo>
                  <a:lnTo>
                    <a:pt x="438630" y="66420"/>
                  </a:lnTo>
                  <a:lnTo>
                    <a:pt x="438559" y="64769"/>
                  </a:lnTo>
                  <a:lnTo>
                    <a:pt x="436689" y="57499"/>
                  </a:lnTo>
                  <a:lnTo>
                    <a:pt x="433070" y="50807"/>
                  </a:lnTo>
                  <a:lnTo>
                    <a:pt x="432722" y="50418"/>
                  </a:lnTo>
                  <a:close/>
                </a:path>
                <a:path w="438784" h="422910">
                  <a:moveTo>
                    <a:pt x="384505" y="14224"/>
                  </a:moveTo>
                  <a:lnTo>
                    <a:pt x="355346" y="14224"/>
                  </a:lnTo>
                  <a:lnTo>
                    <a:pt x="360553" y="16637"/>
                  </a:lnTo>
                  <a:lnTo>
                    <a:pt x="366014" y="21462"/>
                  </a:lnTo>
                  <a:lnTo>
                    <a:pt x="372491" y="27431"/>
                  </a:lnTo>
                  <a:lnTo>
                    <a:pt x="376300" y="33274"/>
                  </a:lnTo>
                  <a:lnTo>
                    <a:pt x="377241" y="39242"/>
                  </a:lnTo>
                  <a:lnTo>
                    <a:pt x="377951" y="44450"/>
                  </a:lnTo>
                  <a:lnTo>
                    <a:pt x="375793" y="50164"/>
                  </a:lnTo>
                  <a:lnTo>
                    <a:pt x="365251" y="61721"/>
                  </a:lnTo>
                  <a:lnTo>
                    <a:pt x="372618" y="68452"/>
                  </a:lnTo>
                  <a:lnTo>
                    <a:pt x="380365" y="60070"/>
                  </a:lnTo>
                  <a:lnTo>
                    <a:pt x="383540" y="56514"/>
                  </a:lnTo>
                  <a:lnTo>
                    <a:pt x="386588" y="53975"/>
                  </a:lnTo>
                  <a:lnTo>
                    <a:pt x="389636" y="52577"/>
                  </a:lnTo>
                  <a:lnTo>
                    <a:pt x="392684" y="51053"/>
                  </a:lnTo>
                  <a:lnTo>
                    <a:pt x="395605" y="50418"/>
                  </a:lnTo>
                  <a:lnTo>
                    <a:pt x="432722" y="50418"/>
                  </a:lnTo>
                  <a:lnTo>
                    <a:pt x="429662" y="46989"/>
                  </a:lnTo>
                  <a:lnTo>
                    <a:pt x="384175" y="46989"/>
                  </a:lnTo>
                  <a:lnTo>
                    <a:pt x="383159" y="46100"/>
                  </a:lnTo>
                  <a:lnTo>
                    <a:pt x="385572" y="41401"/>
                  </a:lnTo>
                  <a:lnTo>
                    <a:pt x="386969" y="37083"/>
                  </a:lnTo>
                  <a:lnTo>
                    <a:pt x="388178" y="29463"/>
                  </a:lnTo>
                  <a:lnTo>
                    <a:pt x="388112" y="25400"/>
                  </a:lnTo>
                  <a:lnTo>
                    <a:pt x="387476" y="22098"/>
                  </a:lnTo>
                  <a:lnTo>
                    <a:pt x="386969" y="19050"/>
                  </a:lnTo>
                  <a:lnTo>
                    <a:pt x="385825" y="16255"/>
                  </a:lnTo>
                  <a:lnTo>
                    <a:pt x="384505" y="14224"/>
                  </a:lnTo>
                  <a:close/>
                </a:path>
                <a:path w="438784" h="422910">
                  <a:moveTo>
                    <a:pt x="356870" y="0"/>
                  </a:moveTo>
                  <a:lnTo>
                    <a:pt x="352425" y="1015"/>
                  </a:lnTo>
                  <a:lnTo>
                    <a:pt x="343026" y="5079"/>
                  </a:lnTo>
                  <a:lnTo>
                    <a:pt x="338200" y="8762"/>
                  </a:lnTo>
                  <a:lnTo>
                    <a:pt x="333501" y="13969"/>
                  </a:lnTo>
                  <a:lnTo>
                    <a:pt x="329311" y="18541"/>
                  </a:lnTo>
                  <a:lnTo>
                    <a:pt x="320869" y="46100"/>
                  </a:lnTo>
                  <a:lnTo>
                    <a:pt x="321310" y="49402"/>
                  </a:lnTo>
                  <a:lnTo>
                    <a:pt x="322453" y="52704"/>
                  </a:lnTo>
                  <a:lnTo>
                    <a:pt x="323596" y="56133"/>
                  </a:lnTo>
                  <a:lnTo>
                    <a:pt x="337312" y="64769"/>
                  </a:lnTo>
                  <a:lnTo>
                    <a:pt x="339598" y="63880"/>
                  </a:lnTo>
                  <a:lnTo>
                    <a:pt x="341630" y="61594"/>
                  </a:lnTo>
                  <a:lnTo>
                    <a:pt x="344043" y="59054"/>
                  </a:lnTo>
                  <a:lnTo>
                    <a:pt x="345131" y="56514"/>
                  </a:lnTo>
                  <a:lnTo>
                    <a:pt x="345186" y="51434"/>
                  </a:lnTo>
                  <a:lnTo>
                    <a:pt x="344297" y="49402"/>
                  </a:lnTo>
                  <a:lnTo>
                    <a:pt x="340995" y="46354"/>
                  </a:lnTo>
                  <a:lnTo>
                    <a:pt x="338836" y="44830"/>
                  </a:lnTo>
                  <a:lnTo>
                    <a:pt x="336423" y="43433"/>
                  </a:lnTo>
                  <a:lnTo>
                    <a:pt x="334137" y="42037"/>
                  </a:lnTo>
                  <a:lnTo>
                    <a:pt x="332105" y="40893"/>
                  </a:lnTo>
                  <a:lnTo>
                    <a:pt x="330454" y="40004"/>
                  </a:lnTo>
                  <a:lnTo>
                    <a:pt x="330326" y="39242"/>
                  </a:lnTo>
                  <a:lnTo>
                    <a:pt x="330200" y="36956"/>
                  </a:lnTo>
                  <a:lnTo>
                    <a:pt x="330200" y="34162"/>
                  </a:lnTo>
                  <a:lnTo>
                    <a:pt x="336423" y="21336"/>
                  </a:lnTo>
                  <a:lnTo>
                    <a:pt x="340741" y="16637"/>
                  </a:lnTo>
                  <a:lnTo>
                    <a:pt x="345313" y="14224"/>
                  </a:lnTo>
                  <a:lnTo>
                    <a:pt x="384505" y="14224"/>
                  </a:lnTo>
                  <a:lnTo>
                    <a:pt x="382524" y="11049"/>
                  </a:lnTo>
                  <a:lnTo>
                    <a:pt x="371348" y="2412"/>
                  </a:lnTo>
                  <a:lnTo>
                    <a:pt x="368300" y="888"/>
                  </a:lnTo>
                  <a:lnTo>
                    <a:pt x="364744" y="126"/>
                  </a:lnTo>
                  <a:lnTo>
                    <a:pt x="360807" y="126"/>
                  </a:lnTo>
                  <a:lnTo>
                    <a:pt x="356870" y="0"/>
                  </a:lnTo>
                  <a:close/>
                </a:path>
                <a:path w="438784" h="422910">
                  <a:moveTo>
                    <a:pt x="407162" y="36194"/>
                  </a:moveTo>
                  <a:lnTo>
                    <a:pt x="384175" y="46989"/>
                  </a:lnTo>
                  <a:lnTo>
                    <a:pt x="429662" y="46989"/>
                  </a:lnTo>
                  <a:lnTo>
                    <a:pt x="427736" y="44830"/>
                  </a:lnTo>
                  <a:lnTo>
                    <a:pt x="423418" y="40893"/>
                  </a:lnTo>
                  <a:lnTo>
                    <a:pt x="419354" y="38480"/>
                  </a:lnTo>
                  <a:lnTo>
                    <a:pt x="415163" y="37464"/>
                  </a:lnTo>
                  <a:lnTo>
                    <a:pt x="411099" y="36321"/>
                  </a:lnTo>
                  <a:lnTo>
                    <a:pt x="407162" y="36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32395" y="3325368"/>
              <a:ext cx="151002" cy="1512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0316" y="816863"/>
              <a:ext cx="952500" cy="9525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7452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Resistance </a:t>
            </a:r>
            <a:r>
              <a:rPr dirty="0"/>
              <a:t>of a</a:t>
            </a:r>
            <a:r>
              <a:rPr spc="-55" dirty="0"/>
              <a:t> </a:t>
            </a:r>
            <a:r>
              <a:rPr dirty="0"/>
              <a:t>conductor?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277" y="2341626"/>
            <a:ext cx="6689090" cy="3077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445134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It’s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fundamental property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substances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which they obstruct the flow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them.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resistance is ohm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(Ω).</a:t>
            </a:r>
            <a:endParaRPr sz="2400">
              <a:latin typeface="Trebuchet MS"/>
              <a:cs typeface="Trebuchet MS"/>
            </a:endParaRPr>
          </a:p>
          <a:p>
            <a:pPr marL="241300" marR="61976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Conductors have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very low resistance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while  insulators have infinite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resistance.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Materials with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zero 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negligible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 known as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Superconductors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44611" y="816863"/>
            <a:ext cx="3918585" cy="6041390"/>
            <a:chOff x="7944611" y="816863"/>
            <a:chExt cx="3918585" cy="6041390"/>
          </a:xfrm>
        </p:grpSpPr>
        <p:sp>
          <p:nvSpPr>
            <p:cNvPr id="5" name="object 5"/>
            <p:cNvSpPr/>
            <p:nvPr/>
          </p:nvSpPr>
          <p:spPr>
            <a:xfrm>
              <a:off x="10910316" y="816863"/>
              <a:ext cx="952500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4611" y="2171699"/>
              <a:ext cx="3787140" cy="4686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25" dirty="0"/>
              <a:t>Factors </a:t>
            </a:r>
            <a:r>
              <a:rPr dirty="0"/>
              <a:t>affecting </a:t>
            </a:r>
            <a:r>
              <a:rPr spc="-5" dirty="0"/>
              <a:t>the resistance </a:t>
            </a:r>
            <a:r>
              <a:rPr dirty="0"/>
              <a:t>of wire</a:t>
            </a:r>
            <a:r>
              <a:rPr spc="-95" dirty="0"/>
              <a:t> </a:t>
            </a:r>
            <a:r>
              <a:rPr dirty="0"/>
              <a:t>or  conductor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277" y="2341626"/>
            <a:ext cx="9254490" cy="26212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Resistance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(R)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directly proportional to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length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wire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(l).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means that longer wire has more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compared to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shorter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wire.</a:t>
            </a:r>
            <a:endParaRPr sz="2400">
              <a:latin typeface="Trebuchet MS"/>
              <a:cs typeface="Trebuchet MS"/>
            </a:endParaRPr>
          </a:p>
          <a:p>
            <a:pPr marL="241300" marR="19685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Resistance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(R)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inversely proportional to area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cross section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wire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(A).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means that thin wires are more resistive than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thick  wire.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Mathematically 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R = 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ρl/A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, where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ρ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resistivity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wire.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4057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35" dirty="0"/>
              <a:t> </a:t>
            </a:r>
            <a:r>
              <a:rPr dirty="0"/>
              <a:t>resistivity?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277" y="2341626"/>
            <a:ext cx="5668010" cy="37357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2705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 offered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unit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length and unit area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cross section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wire.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is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Ωm.</a:t>
            </a:r>
            <a:endParaRPr sz="2400">
              <a:latin typeface="Trebuchet MS"/>
              <a:cs typeface="Trebuchet MS"/>
            </a:endParaRPr>
          </a:p>
          <a:p>
            <a:pPr marL="241300" marR="258445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value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depends upon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nature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material. It means that the resistivity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copper is different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resistivity  of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aluminum.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Value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resistivity of few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materials are  given in the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table.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21372" y="2327401"/>
          <a:ext cx="4688204" cy="3897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945"/>
                <a:gridCol w="2080259"/>
              </a:tblGrid>
              <a:tr h="48717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Material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Resistivity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(Ωm)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717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Silver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1.60x10</a:t>
                      </a:r>
                      <a:r>
                        <a:rPr sz="1800" spc="-7" baseline="25462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-8</a:t>
                      </a:r>
                      <a:endParaRPr sz="1800" baseline="25462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Copper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1.62x10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-8</a:t>
                      </a:r>
                      <a:endParaRPr sz="18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717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Aluminium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2.63x10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-8</a:t>
                      </a:r>
                      <a:endParaRPr sz="18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4872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Iron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10.0x10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-8</a:t>
                      </a:r>
                      <a:endParaRPr sz="18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717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Nichrome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100x10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endParaRPr sz="18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48721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Glass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800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722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Rubber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800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800" spc="-7" baseline="3240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endParaRPr sz="1800" baseline="32407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1278" y="3087446"/>
            <a:ext cx="5327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Combination of</a:t>
            </a:r>
            <a:r>
              <a:rPr sz="36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rebuchet MS"/>
                <a:cs typeface="Trebuchet MS"/>
              </a:rPr>
              <a:t>Resistors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3278" y="4220336"/>
            <a:ext cx="4567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Series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Parallel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combinations.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66205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Series </a:t>
            </a:r>
            <a:r>
              <a:rPr dirty="0"/>
              <a:t>combination of</a:t>
            </a:r>
            <a:r>
              <a:rPr spc="-60" dirty="0"/>
              <a:t> </a:t>
            </a:r>
            <a:r>
              <a:rPr spc="-10" dirty="0"/>
              <a:t>resistors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386" y="2310206"/>
            <a:ext cx="6259830" cy="386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series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combination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remains</a:t>
            </a:r>
            <a:endParaRPr sz="2400">
              <a:latin typeface="Trebuchet MS"/>
              <a:cs typeface="Trebuchet MS"/>
            </a:endParaRPr>
          </a:p>
          <a:p>
            <a:pPr marL="266065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constant through all the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resistors.</a:t>
            </a:r>
            <a:endParaRPr sz="2400">
              <a:latin typeface="Trebuchet MS"/>
              <a:cs typeface="Trebuchet MS"/>
            </a:endParaRPr>
          </a:p>
          <a:p>
            <a:pPr marL="266065" marR="3048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Voltage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divided amongst different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resistors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series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combination,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400" spc="-7" baseline="-15625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aseline="-15625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V</a:t>
            </a:r>
            <a:r>
              <a:rPr sz="2400" spc="-7" baseline="-15625" dirty="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across</a:t>
            </a:r>
            <a:r>
              <a:rPr sz="24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aseline="-156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66065" marR="140335" indent="-228600">
              <a:lnSpc>
                <a:spcPts val="2590"/>
              </a:lnSpc>
              <a:spcBef>
                <a:spcPts val="1019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Voltage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resistor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depends upon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value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resistance.</a:t>
            </a:r>
            <a:endParaRPr sz="2400">
              <a:latin typeface="Trebuchet MS"/>
              <a:cs typeface="Trebuchet MS"/>
            </a:endParaRPr>
          </a:p>
          <a:p>
            <a:pPr marL="266065" marR="4000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Equivalent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resistance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given resistors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series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calculated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  <a:p>
            <a:pPr marL="951865">
              <a:lnSpc>
                <a:spcPct val="100000"/>
              </a:lnSpc>
              <a:spcBef>
                <a:spcPts val="675"/>
              </a:spcBef>
            </a:pP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R = 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R</a:t>
            </a:r>
            <a:r>
              <a:rPr sz="2400" i="1" spc="-7" baseline="-15625" dirty="0">
                <a:solidFill>
                  <a:srgbClr val="F6BE73"/>
                </a:solidFill>
                <a:latin typeface="Trebuchet MS"/>
                <a:cs typeface="Trebuchet MS"/>
              </a:rPr>
              <a:t>1 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+</a:t>
            </a:r>
            <a:r>
              <a:rPr sz="2400" i="1" spc="-229" dirty="0">
                <a:solidFill>
                  <a:srgbClr val="F6BE73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R</a:t>
            </a:r>
            <a:r>
              <a:rPr sz="2400" i="1" spc="-7" baseline="-15625" dirty="0">
                <a:solidFill>
                  <a:srgbClr val="F6BE73"/>
                </a:solidFill>
                <a:latin typeface="Trebuchet MS"/>
                <a:cs typeface="Trebuchet MS"/>
              </a:rPr>
              <a:t>2</a:t>
            </a:r>
            <a:endParaRPr sz="2400" baseline="-15625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87640" y="816863"/>
            <a:ext cx="4079875" cy="6041390"/>
            <a:chOff x="7787640" y="816863"/>
            <a:chExt cx="4079875" cy="6041390"/>
          </a:xfrm>
        </p:grpSpPr>
        <p:sp>
          <p:nvSpPr>
            <p:cNvPr id="5" name="object 5"/>
            <p:cNvSpPr/>
            <p:nvPr/>
          </p:nvSpPr>
          <p:spPr>
            <a:xfrm>
              <a:off x="7787640" y="2415539"/>
              <a:ext cx="3906011" cy="4442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4888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69189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Parallel </a:t>
            </a:r>
            <a:r>
              <a:rPr dirty="0"/>
              <a:t>combination of</a:t>
            </a:r>
            <a:r>
              <a:rPr spc="-5" dirty="0"/>
              <a:t> resistors</a:t>
            </a:r>
          </a:p>
        </p:txBody>
      </p:sp>
      <p:sp>
        <p:nvSpPr>
          <p:cNvPr id="3" name="object 3"/>
          <p:cNvSpPr/>
          <p:nvPr/>
        </p:nvSpPr>
        <p:spPr>
          <a:xfrm>
            <a:off x="1969643" y="5077205"/>
            <a:ext cx="1391920" cy="20320"/>
          </a:xfrm>
          <a:custGeom>
            <a:avLst/>
            <a:gdLst/>
            <a:ahLst/>
            <a:cxnLst/>
            <a:rect l="l" t="t" r="r" b="b"/>
            <a:pathLst>
              <a:path w="1391920" h="20320">
                <a:moveTo>
                  <a:pt x="153924" y="0"/>
                </a:moveTo>
                <a:lnTo>
                  <a:pt x="0" y="0"/>
                </a:lnTo>
                <a:lnTo>
                  <a:pt x="0" y="19812"/>
                </a:lnTo>
                <a:lnTo>
                  <a:pt x="153924" y="19812"/>
                </a:lnTo>
                <a:lnTo>
                  <a:pt x="153924" y="0"/>
                </a:lnTo>
                <a:close/>
              </a:path>
              <a:path w="1391920" h="20320">
                <a:moveTo>
                  <a:pt x="789432" y="0"/>
                </a:moveTo>
                <a:lnTo>
                  <a:pt x="550164" y="0"/>
                </a:lnTo>
                <a:lnTo>
                  <a:pt x="550164" y="19812"/>
                </a:lnTo>
                <a:lnTo>
                  <a:pt x="789432" y="19812"/>
                </a:lnTo>
                <a:lnTo>
                  <a:pt x="789432" y="0"/>
                </a:lnTo>
                <a:close/>
              </a:path>
              <a:path w="1391920" h="20320">
                <a:moveTo>
                  <a:pt x="1391412" y="0"/>
                </a:moveTo>
                <a:lnTo>
                  <a:pt x="1152144" y="0"/>
                </a:lnTo>
                <a:lnTo>
                  <a:pt x="1152144" y="19812"/>
                </a:lnTo>
                <a:lnTo>
                  <a:pt x="1391412" y="19812"/>
                </a:lnTo>
                <a:lnTo>
                  <a:pt x="1391412" y="0"/>
                </a:lnTo>
                <a:close/>
              </a:path>
            </a:pathLst>
          </a:custGeom>
          <a:solidFill>
            <a:srgbClr val="F6B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4417" y="2434285"/>
            <a:ext cx="6623684" cy="263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292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80035" algn="l"/>
              </a:tabLst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Voltage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remains constant across all</a:t>
            </a:r>
            <a:r>
              <a:rPr sz="2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2794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resistors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connected in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parallel.</a:t>
            </a:r>
            <a:endParaRPr sz="2400">
              <a:latin typeface="Trebuchet MS"/>
              <a:cs typeface="Trebuchet MS"/>
            </a:endParaRPr>
          </a:p>
          <a:p>
            <a:pPr marL="279400" marR="43180" indent="-229235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800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is divided amongst different branches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resistors,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-15" baseline="-15625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aseline="-15625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aseline="-15625" dirty="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24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7" baseline="-156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400" baseline="-15625">
              <a:latin typeface="Trebuchet MS"/>
              <a:cs typeface="Trebuchet MS"/>
            </a:endParaRPr>
          </a:p>
          <a:p>
            <a:pPr marL="279400" indent="-229235">
              <a:lnSpc>
                <a:spcPts val="2735"/>
              </a:lnSpc>
              <a:spcBef>
                <a:spcPts val="685"/>
              </a:spcBef>
              <a:buFont typeface="Arial"/>
              <a:buChar char="•"/>
              <a:tabLst>
                <a:tab pos="2800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Equivalent resistance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resistors</a:t>
            </a:r>
            <a:endParaRPr sz="2400">
              <a:latin typeface="Trebuchet MS"/>
              <a:cs typeface="Trebuchet MS"/>
            </a:endParaRPr>
          </a:p>
          <a:p>
            <a:pPr marL="279400">
              <a:lnSpc>
                <a:spcPts val="264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connected in parallel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given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  <a:p>
            <a:pPr marL="977265">
              <a:lnSpc>
                <a:spcPts val="2790"/>
              </a:lnSpc>
              <a:tabLst>
                <a:tab pos="1570355" algn="l"/>
              </a:tabLst>
            </a:pPr>
            <a:r>
              <a:rPr sz="1750" spc="40" dirty="0">
                <a:solidFill>
                  <a:srgbClr val="F6BE73"/>
                </a:solidFill>
                <a:latin typeface="Cambria Math"/>
                <a:cs typeface="Cambria Math"/>
              </a:rPr>
              <a:t>1</a:t>
            </a:r>
            <a:r>
              <a:rPr sz="1750" spc="385" dirty="0">
                <a:solidFill>
                  <a:srgbClr val="F6BE73"/>
                </a:solidFill>
                <a:latin typeface="Cambria Math"/>
                <a:cs typeface="Cambria Math"/>
              </a:rPr>
              <a:t> </a:t>
            </a:r>
            <a:r>
              <a:rPr sz="3600" baseline="-32407" dirty="0">
                <a:solidFill>
                  <a:srgbClr val="F6BE73"/>
                </a:solidFill>
                <a:latin typeface="Cambria Math"/>
                <a:cs typeface="Cambria Math"/>
              </a:rPr>
              <a:t>=	</a:t>
            </a:r>
            <a:r>
              <a:rPr sz="1750" spc="40" dirty="0">
                <a:solidFill>
                  <a:srgbClr val="F6BE73"/>
                </a:solidFill>
                <a:latin typeface="Cambria Math"/>
                <a:cs typeface="Cambria Math"/>
              </a:rPr>
              <a:t>1 </a:t>
            </a:r>
            <a:r>
              <a:rPr sz="3600" baseline="-32407" dirty="0">
                <a:solidFill>
                  <a:srgbClr val="F6BE73"/>
                </a:solidFill>
                <a:latin typeface="Cambria Math"/>
                <a:cs typeface="Cambria Math"/>
              </a:rPr>
              <a:t>+</a:t>
            </a:r>
            <a:r>
              <a:rPr sz="3600" spc="22" baseline="-32407" dirty="0">
                <a:solidFill>
                  <a:srgbClr val="F6BE73"/>
                </a:solidFill>
                <a:latin typeface="Cambria Math"/>
                <a:cs typeface="Cambria Math"/>
              </a:rPr>
              <a:t> </a:t>
            </a:r>
            <a:r>
              <a:rPr sz="1750" spc="40" dirty="0">
                <a:solidFill>
                  <a:srgbClr val="F6BE73"/>
                </a:solidFill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9097" y="5092953"/>
            <a:ext cx="14935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1202690" algn="l"/>
              </a:tabLst>
            </a:pPr>
            <a:r>
              <a:rPr sz="1750" spc="120" dirty="0">
                <a:solidFill>
                  <a:srgbClr val="F6BE73"/>
                </a:solidFill>
                <a:latin typeface="Cambria Math"/>
                <a:cs typeface="Cambria Math"/>
              </a:rPr>
              <a:t>R	</a:t>
            </a:r>
            <a:r>
              <a:rPr sz="1750" spc="75" dirty="0">
                <a:solidFill>
                  <a:srgbClr val="F6BE73"/>
                </a:solidFill>
                <a:latin typeface="Cambria Math"/>
                <a:cs typeface="Cambria Math"/>
              </a:rPr>
              <a:t>R</a:t>
            </a:r>
            <a:r>
              <a:rPr sz="1725" spc="112" baseline="-21739" dirty="0">
                <a:solidFill>
                  <a:srgbClr val="F6BE73"/>
                </a:solidFill>
                <a:latin typeface="Cambria Math"/>
                <a:cs typeface="Cambria Math"/>
              </a:rPr>
              <a:t>1	</a:t>
            </a:r>
            <a:r>
              <a:rPr sz="1750" spc="75" dirty="0">
                <a:solidFill>
                  <a:srgbClr val="F6BE73"/>
                </a:solidFill>
                <a:latin typeface="Cambria Math"/>
                <a:cs typeface="Cambria Math"/>
              </a:rPr>
              <a:t>R</a:t>
            </a:r>
            <a:r>
              <a:rPr sz="1725" spc="112" baseline="-21739" dirty="0">
                <a:solidFill>
                  <a:srgbClr val="F6BE73"/>
                </a:solidFill>
                <a:latin typeface="Cambria Math"/>
                <a:cs typeface="Cambria Math"/>
              </a:rPr>
              <a:t>2</a:t>
            </a:r>
            <a:endParaRPr sz="1725" baseline="-21739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62671" y="816863"/>
            <a:ext cx="4204970" cy="6041390"/>
            <a:chOff x="7662671" y="816863"/>
            <a:chExt cx="4204970" cy="6041390"/>
          </a:xfrm>
        </p:grpSpPr>
        <p:sp>
          <p:nvSpPr>
            <p:cNvPr id="7" name="object 7"/>
            <p:cNvSpPr/>
            <p:nvPr/>
          </p:nvSpPr>
          <p:spPr>
            <a:xfrm>
              <a:off x="7662671" y="2404871"/>
              <a:ext cx="4078224" cy="4453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14887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7260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heating </a:t>
            </a:r>
            <a:r>
              <a:rPr spc="-5" dirty="0"/>
              <a:t>effect </a:t>
            </a:r>
            <a:r>
              <a:rPr dirty="0"/>
              <a:t>of</a:t>
            </a:r>
            <a:r>
              <a:rPr spc="-35" dirty="0"/>
              <a:t> </a:t>
            </a:r>
            <a:r>
              <a:rPr spc="-5" dirty="0"/>
              <a:t>current?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877" y="2312669"/>
            <a:ext cx="9151620" cy="37363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66700" marR="588010" indent="-2286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Heat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produced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by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conductor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resistance when current passes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through it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known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200" spc="-10" dirty="0">
                <a:solidFill>
                  <a:srgbClr val="00AFEF"/>
                </a:solidFill>
                <a:latin typeface="Trebuchet MS"/>
                <a:cs typeface="Trebuchet MS"/>
              </a:rPr>
              <a:t>Heating </a:t>
            </a:r>
            <a:r>
              <a:rPr sz="2200" spc="-5" dirty="0">
                <a:solidFill>
                  <a:srgbClr val="00AFEF"/>
                </a:solidFill>
                <a:latin typeface="Trebuchet MS"/>
                <a:cs typeface="Trebuchet MS"/>
              </a:rPr>
              <a:t>effect of current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Heat produced is  measured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joules.</a:t>
            </a:r>
            <a:endParaRPr sz="2200">
              <a:latin typeface="Trebuchet MS"/>
              <a:cs typeface="Trebuchet MS"/>
            </a:endParaRPr>
          </a:p>
          <a:p>
            <a:pPr marL="266700" marR="30480" indent="-228600">
              <a:lnSpc>
                <a:spcPts val="2110"/>
              </a:lnSpc>
              <a:spcBef>
                <a:spcPts val="98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Voltage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resistor is some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time called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200" spc="-5" dirty="0">
                <a:solidFill>
                  <a:srgbClr val="00AFEF"/>
                </a:solidFill>
                <a:latin typeface="Trebuchet MS"/>
                <a:cs typeface="Trebuchet MS"/>
              </a:rPr>
              <a:t>voltage </a:t>
            </a:r>
            <a:r>
              <a:rPr sz="2200" spc="-10" dirty="0">
                <a:solidFill>
                  <a:srgbClr val="00AFEF"/>
                </a:solidFill>
                <a:latin typeface="Trebuchet MS"/>
                <a:cs typeface="Trebuchet MS"/>
              </a:rPr>
              <a:t>drop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because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resistor converts electrical energy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into heat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or some other form of 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energy.</a:t>
            </a:r>
            <a:endParaRPr sz="22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Factors effecting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heat produced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(H)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endParaRPr sz="2200">
              <a:latin typeface="Trebuchet MS"/>
              <a:cs typeface="Trebuchet MS"/>
            </a:endParaRPr>
          </a:p>
          <a:p>
            <a:pPr marL="796925" lvl="1" indent="-302260">
              <a:lnSpc>
                <a:spcPct val="100000"/>
              </a:lnSpc>
              <a:spcBef>
                <a:spcPts val="50"/>
              </a:spcBef>
              <a:buFont typeface="Wingdings"/>
              <a:buChar char=""/>
              <a:tabLst>
                <a:tab pos="797560" algn="l"/>
              </a:tabLst>
            </a:pP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directly proportional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current through the</a:t>
            </a:r>
            <a:r>
              <a:rPr sz="1900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conductor(I)</a:t>
            </a:r>
            <a:endParaRPr sz="1900">
              <a:latin typeface="Trebuchet MS"/>
              <a:cs typeface="Trebuchet MS"/>
            </a:endParaRPr>
          </a:p>
          <a:p>
            <a:pPr marL="796925" lvl="1" indent="-302260">
              <a:lnSpc>
                <a:spcPct val="100000"/>
              </a:lnSpc>
              <a:spcBef>
                <a:spcPts val="45"/>
              </a:spcBef>
              <a:buFont typeface="Wingdings"/>
              <a:buChar char=""/>
              <a:tabLst>
                <a:tab pos="797560" algn="l"/>
              </a:tabLst>
            </a:pP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directly proportional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to resistance of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9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conductor(R)</a:t>
            </a:r>
            <a:endParaRPr sz="1900">
              <a:latin typeface="Trebuchet MS"/>
              <a:cs typeface="Trebuchet MS"/>
            </a:endParaRPr>
          </a:p>
          <a:p>
            <a:pPr marL="723900" marR="1172210" lvl="1" indent="-228600">
              <a:lnSpc>
                <a:spcPts val="1820"/>
              </a:lnSpc>
              <a:spcBef>
                <a:spcPts val="480"/>
              </a:spcBef>
              <a:buFont typeface="Wingdings"/>
              <a:buChar char=""/>
              <a:tabLst>
                <a:tab pos="797560" algn="l"/>
              </a:tabLst>
            </a:pP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directly proportional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to time for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which current passes through the  conductor(t)</a:t>
            </a:r>
            <a:endParaRPr sz="19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Mathematically </a:t>
            </a:r>
            <a:r>
              <a:rPr sz="2200" i="1" spc="-5" dirty="0">
                <a:solidFill>
                  <a:srgbClr val="F6BE73"/>
                </a:solidFill>
                <a:latin typeface="Trebuchet MS"/>
                <a:cs typeface="Trebuchet MS"/>
              </a:rPr>
              <a:t>H =</a:t>
            </a:r>
            <a:r>
              <a:rPr sz="2200" i="1" spc="15" dirty="0">
                <a:solidFill>
                  <a:srgbClr val="F6BE73"/>
                </a:solidFill>
                <a:latin typeface="Trebuchet MS"/>
                <a:cs typeface="Trebuchet MS"/>
              </a:rPr>
              <a:t> </a:t>
            </a:r>
            <a:r>
              <a:rPr sz="2200" i="1" dirty="0">
                <a:solidFill>
                  <a:srgbClr val="F6BE73"/>
                </a:solidFill>
                <a:latin typeface="Trebuchet MS"/>
                <a:cs typeface="Trebuchet MS"/>
              </a:rPr>
              <a:t>I</a:t>
            </a:r>
            <a:r>
              <a:rPr sz="2175" i="1" baseline="24904" dirty="0">
                <a:solidFill>
                  <a:srgbClr val="F6BE73"/>
                </a:solidFill>
                <a:latin typeface="Trebuchet MS"/>
                <a:cs typeface="Trebuchet MS"/>
              </a:rPr>
              <a:t>2</a:t>
            </a:r>
            <a:r>
              <a:rPr sz="2200" i="1" dirty="0">
                <a:solidFill>
                  <a:srgbClr val="F6BE73"/>
                </a:solidFill>
                <a:latin typeface="Trebuchet MS"/>
                <a:cs typeface="Trebuchet MS"/>
              </a:rPr>
              <a:t>Rt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0316" y="816863"/>
            <a:ext cx="9525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31110" marR="5080" indent="-2303145">
              <a:lnSpc>
                <a:spcPts val="3890"/>
              </a:lnSpc>
              <a:spcBef>
                <a:spcPts val="585"/>
              </a:spcBef>
            </a:pPr>
            <a:r>
              <a:rPr dirty="0"/>
              <a:t>What </a:t>
            </a:r>
            <a:r>
              <a:rPr spc="-5" dirty="0"/>
              <a:t>is the </a:t>
            </a:r>
            <a:r>
              <a:rPr dirty="0"/>
              <a:t>basic difference </a:t>
            </a:r>
            <a:r>
              <a:rPr spc="-10" dirty="0"/>
              <a:t>between  </a:t>
            </a:r>
            <a:r>
              <a:rPr dirty="0"/>
              <a:t>conductors and</a:t>
            </a:r>
            <a:r>
              <a:rPr spc="-85" dirty="0"/>
              <a:t> </a:t>
            </a:r>
            <a:r>
              <a:rPr spc="-5" dirty="0"/>
              <a:t>insulators?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6058" y="4220336"/>
            <a:ext cx="517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Think before moving to the next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slide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3126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Electric</a:t>
            </a:r>
            <a:r>
              <a:rPr spc="-50" dirty="0"/>
              <a:t> </a:t>
            </a:r>
            <a:r>
              <a:rPr spc="-35" dirty="0"/>
              <a:t>Power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877" y="2341626"/>
            <a:ext cx="6421755" cy="4116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700" marR="193040" indent="-22860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Heat produced by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device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circuit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 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period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 is known as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Electric</a:t>
            </a:r>
            <a:r>
              <a:rPr sz="2400" spc="7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AFEF"/>
                </a:solidFill>
                <a:latin typeface="Trebuchet MS"/>
                <a:cs typeface="Trebuchet MS"/>
              </a:rPr>
              <a:t>Power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66700" indent="-2286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Power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Watts</a:t>
            </a:r>
            <a:endParaRPr sz="2400">
              <a:latin typeface="Trebuchet MS"/>
              <a:cs typeface="Trebuchet MS"/>
            </a:endParaRPr>
          </a:p>
          <a:p>
            <a:pPr marL="266700" marR="30480" indent="-228600" algn="just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Power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device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said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be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watt if it  consumes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produces one joule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energy in  one second.</a:t>
            </a:r>
            <a:endParaRPr sz="24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Commercial 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energy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kWh.</a:t>
            </a:r>
            <a:endParaRPr sz="24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1kWh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unit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=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3.6x10</a:t>
            </a:r>
            <a:r>
              <a:rPr sz="2400" spc="-7" baseline="24305" dirty="0">
                <a:solidFill>
                  <a:srgbClr val="00AFEF"/>
                </a:solidFill>
                <a:latin typeface="Trebuchet MS"/>
                <a:cs typeface="Trebuchet MS"/>
              </a:rPr>
              <a:t>6</a:t>
            </a:r>
            <a:r>
              <a:rPr sz="2400" spc="412" baseline="2430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joules</a:t>
            </a:r>
            <a:endParaRPr sz="24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Electric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power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given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  <a:p>
            <a:pPr marL="589280">
              <a:lnSpc>
                <a:spcPct val="100000"/>
              </a:lnSpc>
              <a:spcBef>
                <a:spcPts val="710"/>
              </a:spcBef>
            </a:pP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P= W/t, 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P = I</a:t>
            </a:r>
            <a:r>
              <a:rPr sz="2400" i="1" baseline="24305" dirty="0">
                <a:solidFill>
                  <a:srgbClr val="F6BE73"/>
                </a:solidFill>
                <a:latin typeface="Trebuchet MS"/>
                <a:cs typeface="Trebuchet MS"/>
              </a:rPr>
              <a:t>2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R, P = 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V</a:t>
            </a:r>
            <a:r>
              <a:rPr sz="2400" i="1" spc="-7" baseline="32986" dirty="0">
                <a:solidFill>
                  <a:srgbClr val="F6BE73"/>
                </a:solidFill>
                <a:latin typeface="Trebuchet MS"/>
                <a:cs typeface="Trebuchet MS"/>
              </a:rPr>
              <a:t>2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/R, 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P =</a:t>
            </a:r>
            <a:r>
              <a:rPr sz="2400" i="1" spc="-254" dirty="0">
                <a:solidFill>
                  <a:srgbClr val="F6BE73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F6BE73"/>
                </a:solidFill>
                <a:latin typeface="Trebuchet MS"/>
                <a:cs typeface="Trebuchet MS"/>
              </a:rPr>
              <a:t>VI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68183" y="816863"/>
            <a:ext cx="4349750" cy="6041390"/>
            <a:chOff x="7568183" y="816863"/>
            <a:chExt cx="4349750" cy="6041390"/>
          </a:xfrm>
        </p:grpSpPr>
        <p:sp>
          <p:nvSpPr>
            <p:cNvPr id="5" name="object 5"/>
            <p:cNvSpPr/>
            <p:nvPr/>
          </p:nvSpPr>
          <p:spPr>
            <a:xfrm>
              <a:off x="10910315" y="816863"/>
              <a:ext cx="952500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8183" y="2308859"/>
              <a:ext cx="4349496" cy="4549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3298" y="3088004"/>
            <a:ext cx="2119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3010" algn="l"/>
              </a:tabLst>
            </a:pPr>
            <a:r>
              <a:rPr sz="4000" spc="-5" dirty="0"/>
              <a:t>The	End</a:t>
            </a:r>
            <a:endParaRPr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53" y="718820"/>
            <a:ext cx="10673892" cy="2215991"/>
          </a:xfrm>
        </p:spPr>
        <p:txBody>
          <a:bodyPr/>
          <a:lstStyle/>
          <a:p>
            <a:r>
              <a:rPr lang="en-US" smtClean="0">
                <a:hlinkClick r:id="rId2"/>
              </a:rPr>
              <a:t>https://diksha.gov.in/cbse/play/collection/do_312796455245733888120257?contentType=TextBook&amp;contentId=do_312795716139343872111746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4359"/>
            <a:ext cx="12190730" cy="6163310"/>
            <a:chOff x="0" y="594359"/>
            <a:chExt cx="12190730" cy="6163310"/>
          </a:xfrm>
        </p:grpSpPr>
        <p:sp>
          <p:nvSpPr>
            <p:cNvPr id="4" name="object 4"/>
            <p:cNvSpPr/>
            <p:nvPr/>
          </p:nvSpPr>
          <p:spPr>
            <a:xfrm>
              <a:off x="70103" y="3078480"/>
              <a:ext cx="3275076" cy="3607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8251" y="2895599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19" y="1377695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1" y="2427731"/>
              <a:ext cx="1620012" cy="1620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8835" y="5029200"/>
              <a:ext cx="1728216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600" y="1970531"/>
              <a:ext cx="10437876" cy="321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600" y="609599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94359"/>
              <a:ext cx="1668780" cy="1475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16" y="609599"/>
              <a:ext cx="1602105" cy="1369060"/>
            </a:xfrm>
            <a:custGeom>
              <a:avLst/>
              <a:gdLst/>
              <a:ahLst/>
              <a:cxnLst/>
              <a:rect l="l" t="t" r="r" b="b"/>
              <a:pathLst>
                <a:path w="1602105" h="1369060">
                  <a:moveTo>
                    <a:pt x="16017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1724" y="1368552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871" y="614171"/>
              <a:ext cx="1440180" cy="1440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16657" y="965403"/>
            <a:ext cx="6300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General </a:t>
            </a:r>
            <a:r>
              <a:rPr spc="-5" dirty="0"/>
              <a:t>response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Students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12391" y="2324861"/>
            <a:ext cx="8950325" cy="3406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700" marR="304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Conductors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substances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which allow current to pass through  them.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example Iron,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Silver, Copper,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Aluminum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etc.</a:t>
            </a:r>
            <a:endParaRPr sz="2400">
              <a:latin typeface="Trebuchet MS"/>
              <a:cs typeface="Trebuchet MS"/>
            </a:endParaRPr>
          </a:p>
          <a:p>
            <a:pPr marL="266700" marR="26098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Insulators are substances which do not allow current to pass  through them.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example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Plastic, 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Wood,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Glass,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Rubber</a:t>
            </a:r>
            <a:r>
              <a:rPr sz="240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etc.</a:t>
            </a:r>
            <a:endParaRPr sz="24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These responses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OK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upto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400" spc="-7" baseline="2430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2400" spc="442" baseline="24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Standard.</a:t>
            </a:r>
            <a:endParaRPr sz="2400">
              <a:latin typeface="Trebuchet MS"/>
              <a:cs typeface="Trebuchet MS"/>
            </a:endParaRPr>
          </a:p>
          <a:p>
            <a:pPr marL="266700" marR="188595" indent="-228600">
              <a:lnSpc>
                <a:spcPct val="90000"/>
              </a:lnSpc>
              <a:spcBef>
                <a:spcPts val="995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Since students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learnt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atomic model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structure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  atom in 9</a:t>
            </a:r>
            <a:r>
              <a:rPr sz="2400" spc="-7" baseline="24305" dirty="0">
                <a:solidFill>
                  <a:srgbClr val="FFFFFF"/>
                </a:solidFill>
                <a:latin typeface="Trebuchet MS"/>
                <a:cs typeface="Trebuchet MS"/>
              </a:rPr>
              <a:t>th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standard, this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knowledge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must be included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give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them better understanding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concept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conductors and  insulators.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4359"/>
            <a:ext cx="12190730" cy="6163310"/>
            <a:chOff x="0" y="594359"/>
            <a:chExt cx="12190730" cy="6163310"/>
          </a:xfrm>
        </p:grpSpPr>
        <p:sp>
          <p:nvSpPr>
            <p:cNvPr id="4" name="object 4"/>
            <p:cNvSpPr/>
            <p:nvPr/>
          </p:nvSpPr>
          <p:spPr>
            <a:xfrm>
              <a:off x="70103" y="3078480"/>
              <a:ext cx="3275076" cy="3607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8251" y="2895599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19" y="1377695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1" y="2427731"/>
              <a:ext cx="1620012" cy="1620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8835" y="5029200"/>
              <a:ext cx="1728216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600" y="1970531"/>
              <a:ext cx="10437876" cy="321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600" y="609599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94359"/>
              <a:ext cx="1668780" cy="1475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16" y="609599"/>
              <a:ext cx="1602105" cy="1369060"/>
            </a:xfrm>
            <a:custGeom>
              <a:avLst/>
              <a:gdLst/>
              <a:ahLst/>
              <a:cxnLst/>
              <a:rect l="l" t="t" r="r" b="b"/>
              <a:pathLst>
                <a:path w="1602105" h="1369060">
                  <a:moveTo>
                    <a:pt x="16017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1724" y="1368552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16657" y="965403"/>
            <a:ext cx="5309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Concept of free</a:t>
            </a:r>
            <a:r>
              <a:rPr spc="-80" dirty="0"/>
              <a:t> </a:t>
            </a:r>
            <a:r>
              <a:rPr spc="-5" dirty="0"/>
              <a:t>electron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18030" y="2360167"/>
            <a:ext cx="6536690" cy="37598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195580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Matter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made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up 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atoms 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each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atom has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positively charged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nucleus at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center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with  negatively charged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electron revolve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around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it.</a:t>
            </a:r>
            <a:endParaRPr sz="2200">
              <a:latin typeface="Trebuchet MS"/>
              <a:cs typeface="Trebuchet MS"/>
            </a:endParaRPr>
          </a:p>
          <a:p>
            <a:pPr marL="241300" marR="175260" indent="-228600">
              <a:lnSpc>
                <a:spcPts val="238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Negatively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electron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bound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positively  charge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nucleus because of its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charge.</a:t>
            </a:r>
            <a:endParaRPr sz="220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1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If we provide energy to electron,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not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remain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bound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 the nucleus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just come out of  an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atom.</a:t>
            </a:r>
            <a:endParaRPr sz="2200">
              <a:latin typeface="Trebuchet MS"/>
              <a:cs typeface="Trebuchet MS"/>
            </a:endParaRPr>
          </a:p>
          <a:p>
            <a:pPr marL="241300" marR="179705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type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electron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known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200" b="1" spc="-5" dirty="0">
                <a:solidFill>
                  <a:srgbClr val="00AFEF"/>
                </a:solidFill>
                <a:latin typeface="Trebuchet MS"/>
                <a:cs typeface="Trebuchet MS"/>
              </a:rPr>
              <a:t>free electron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because it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not bound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particular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nucleus  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therefore free 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move within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material.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8871" y="614172"/>
            <a:ext cx="11436350" cy="6243955"/>
            <a:chOff x="118871" y="614172"/>
            <a:chExt cx="11436350" cy="6243955"/>
          </a:xfrm>
        </p:grpSpPr>
        <p:sp>
          <p:nvSpPr>
            <p:cNvPr id="16" name="object 16"/>
            <p:cNvSpPr/>
            <p:nvPr/>
          </p:nvSpPr>
          <p:spPr>
            <a:xfrm>
              <a:off x="8273795" y="1877567"/>
              <a:ext cx="3281172" cy="4980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1" y="614172"/>
              <a:ext cx="1440180" cy="1440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4359"/>
            <a:ext cx="12190730" cy="6163310"/>
            <a:chOff x="0" y="594359"/>
            <a:chExt cx="12190730" cy="6163310"/>
          </a:xfrm>
        </p:grpSpPr>
        <p:sp>
          <p:nvSpPr>
            <p:cNvPr id="4" name="object 4"/>
            <p:cNvSpPr/>
            <p:nvPr/>
          </p:nvSpPr>
          <p:spPr>
            <a:xfrm>
              <a:off x="70103" y="3078480"/>
              <a:ext cx="3275076" cy="3607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8251" y="2895599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19" y="1377695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1" y="2427731"/>
              <a:ext cx="1620012" cy="1620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8835" y="5029200"/>
              <a:ext cx="1728216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600" y="1970531"/>
              <a:ext cx="10437876" cy="321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600" y="609599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94359"/>
              <a:ext cx="1668780" cy="1475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16" y="609599"/>
              <a:ext cx="1602105" cy="1369060"/>
            </a:xfrm>
            <a:custGeom>
              <a:avLst/>
              <a:gdLst/>
              <a:ahLst/>
              <a:cxnLst/>
              <a:rect l="l" t="t" r="r" b="b"/>
              <a:pathLst>
                <a:path w="1602105" h="1369060">
                  <a:moveTo>
                    <a:pt x="16017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1724" y="1368552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70025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Advance definition </a:t>
            </a:r>
            <a:r>
              <a:rPr dirty="0"/>
              <a:t>of Conductors</a:t>
            </a:r>
            <a:r>
              <a:rPr spc="-95" dirty="0"/>
              <a:t> </a:t>
            </a:r>
            <a:r>
              <a:rPr dirty="0"/>
              <a:t>and  </a:t>
            </a:r>
            <a:r>
              <a:rPr spc="-5" dirty="0"/>
              <a:t>insulators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14829" y="2194636"/>
            <a:ext cx="8862695" cy="39922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27940" indent="-228600">
              <a:lnSpc>
                <a:spcPct val="801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 some materials, energy required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 electron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less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it can be acquired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surrounding at room  temperature.</a:t>
            </a:r>
            <a:endParaRPr sz="2400">
              <a:latin typeface="Trebuchet MS"/>
              <a:cs typeface="Trebuchet MS"/>
            </a:endParaRPr>
          </a:p>
          <a:p>
            <a:pPr marL="241300" marR="124460" indent="-228600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These 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contribute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the electric current.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Other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would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bound to the nucleus and do not  contribute to electric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current.</a:t>
            </a:r>
            <a:endParaRPr sz="2400">
              <a:latin typeface="Trebuchet MS"/>
              <a:cs typeface="Trebuchet MS"/>
            </a:endParaRPr>
          </a:p>
          <a:p>
            <a:pPr marL="241300" marR="126364" indent="-228600">
              <a:lnSpc>
                <a:spcPts val="23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materials which can produce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 at room  temperature are known as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conductors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less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energy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required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electron)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materials which can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produce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 at room  temperature are known as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insulators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large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amount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energy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required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8871" y="614172"/>
            <a:ext cx="1440180" cy="1440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4359"/>
            <a:ext cx="12190730" cy="6163310"/>
            <a:chOff x="0" y="594359"/>
            <a:chExt cx="12190730" cy="6163310"/>
          </a:xfrm>
        </p:grpSpPr>
        <p:sp>
          <p:nvSpPr>
            <p:cNvPr id="4" name="object 4"/>
            <p:cNvSpPr/>
            <p:nvPr/>
          </p:nvSpPr>
          <p:spPr>
            <a:xfrm>
              <a:off x="70103" y="3078480"/>
              <a:ext cx="3275076" cy="3607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8251" y="2895599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19" y="1377695"/>
              <a:ext cx="2880360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1" y="2427731"/>
              <a:ext cx="1620012" cy="1620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8835" y="5029200"/>
              <a:ext cx="1728216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600" y="1970531"/>
              <a:ext cx="10437876" cy="321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600" y="609599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94359"/>
              <a:ext cx="1668780" cy="1475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16" y="609599"/>
              <a:ext cx="1602105" cy="1369060"/>
            </a:xfrm>
            <a:custGeom>
              <a:avLst/>
              <a:gdLst/>
              <a:ahLst/>
              <a:cxnLst/>
              <a:rect l="l" t="t" r="r" b="b"/>
              <a:pathLst>
                <a:path w="1602105" h="1369060">
                  <a:moveTo>
                    <a:pt x="16017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1724" y="1368552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932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16657" y="965403"/>
            <a:ext cx="3457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Electric</a:t>
            </a:r>
            <a:r>
              <a:rPr spc="-40" dirty="0"/>
              <a:t> </a:t>
            </a:r>
            <a:r>
              <a:rPr spc="-5" dirty="0"/>
              <a:t>Current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68220" y="2188590"/>
            <a:ext cx="9185910" cy="19627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Flow of 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electrons through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conductor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given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direction is  known as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electric</a:t>
            </a:r>
            <a:r>
              <a:rPr sz="2400" spc="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current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is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Ampere</a:t>
            </a:r>
            <a:r>
              <a:rPr sz="2400" spc="-114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(A)</a:t>
            </a:r>
            <a:endParaRPr sz="2400">
              <a:latin typeface="Trebuchet MS"/>
              <a:cs typeface="Trebuchet MS"/>
            </a:endParaRPr>
          </a:p>
          <a:p>
            <a:pPr marL="241300" marR="666115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Electric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current is measured as </a:t>
            </a:r>
            <a:r>
              <a:rPr sz="2400" i="1" dirty="0">
                <a:solidFill>
                  <a:srgbClr val="F6BE73"/>
                </a:solidFill>
                <a:latin typeface="Trebuchet MS"/>
                <a:cs typeface="Trebuchet MS"/>
              </a:rPr>
              <a:t>I = Q/t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Q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charge in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Coulombs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(C)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time in seconds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(s)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8871" y="614172"/>
            <a:ext cx="9773920" cy="5710555"/>
            <a:chOff x="118871" y="614172"/>
            <a:chExt cx="9773920" cy="5710555"/>
          </a:xfrm>
        </p:grpSpPr>
        <p:sp>
          <p:nvSpPr>
            <p:cNvPr id="16" name="object 16"/>
            <p:cNvSpPr/>
            <p:nvPr/>
          </p:nvSpPr>
          <p:spPr>
            <a:xfrm>
              <a:off x="2503932" y="4782312"/>
              <a:ext cx="7388352" cy="1542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1" y="614172"/>
              <a:ext cx="1440180" cy="1440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1000455"/>
            <a:ext cx="84397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An </a:t>
            </a:r>
            <a:r>
              <a:rPr sz="3200" spc="10" dirty="0"/>
              <a:t>activity </a:t>
            </a:r>
            <a:r>
              <a:rPr sz="3200" dirty="0"/>
              <a:t>for </a:t>
            </a:r>
            <a:r>
              <a:rPr sz="3200" spc="-5" dirty="0"/>
              <a:t>understanding </a:t>
            </a:r>
            <a:r>
              <a:rPr sz="3200" dirty="0"/>
              <a:t>flow of</a:t>
            </a:r>
            <a:r>
              <a:rPr sz="3200" spc="-65" dirty="0"/>
              <a:t> </a:t>
            </a:r>
            <a:r>
              <a:rPr sz="3200" spc="-5" dirty="0"/>
              <a:t>charge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0175" y="2335479"/>
            <a:ext cx="10784840" cy="17087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  <a:tabLst>
                <a:tab pos="2900680" algn="l"/>
              </a:tabLst>
            </a:pPr>
            <a:r>
              <a:rPr sz="2400" spc="-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4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lang="en-US" sz="24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 to</a:t>
            </a:r>
            <a:r>
              <a:rPr sz="2400" spc="3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understand	the flow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conductor,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consider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hollow pipe containing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7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balls. If we try to push one more ball into the pipe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one end,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ball would come out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other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pipe. It means  that at any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given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time, there cannot be more than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7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balls in the pipe because  </a:t>
            </a:r>
            <a:r>
              <a:rPr sz="2400" b="1" spc="-5" dirty="0">
                <a:solidFill>
                  <a:srgbClr val="F6BE73"/>
                </a:solidFill>
                <a:latin typeface="Trebuchet MS"/>
                <a:cs typeface="Trebuchet MS"/>
              </a:rPr>
              <a:t>there is no </a:t>
            </a:r>
            <a:r>
              <a:rPr sz="2400" b="1" dirty="0">
                <a:solidFill>
                  <a:srgbClr val="F6BE73"/>
                </a:solidFill>
                <a:latin typeface="Trebuchet MS"/>
                <a:cs typeface="Trebuchet MS"/>
              </a:rPr>
              <a:t>space for an </a:t>
            </a:r>
            <a:r>
              <a:rPr sz="2400" b="1" spc="-20" dirty="0">
                <a:solidFill>
                  <a:srgbClr val="F6BE73"/>
                </a:solidFill>
                <a:latin typeface="Trebuchet MS"/>
                <a:cs typeface="Trebuchet MS"/>
              </a:rPr>
              <a:t>extra</a:t>
            </a:r>
            <a:r>
              <a:rPr sz="2400" b="1" spc="-30" dirty="0">
                <a:solidFill>
                  <a:srgbClr val="F6BE7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6BE73"/>
                </a:solidFill>
                <a:latin typeface="Trebuchet MS"/>
                <a:cs typeface="Trebuchet MS"/>
              </a:rPr>
              <a:t>ball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4579" y="816863"/>
            <a:ext cx="9508490" cy="6041390"/>
            <a:chOff x="2354579" y="816863"/>
            <a:chExt cx="9508490" cy="6041390"/>
          </a:xfrm>
        </p:grpSpPr>
        <p:sp>
          <p:nvSpPr>
            <p:cNvPr id="5" name="object 5"/>
            <p:cNvSpPr/>
            <p:nvPr/>
          </p:nvSpPr>
          <p:spPr>
            <a:xfrm>
              <a:off x="2354579" y="4238243"/>
              <a:ext cx="7575804" cy="2619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5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6142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 </a:t>
            </a:r>
            <a:r>
              <a:rPr dirty="0"/>
              <a:t>of flow of</a:t>
            </a:r>
            <a:r>
              <a:rPr spc="-65" dirty="0"/>
              <a:t> </a:t>
            </a:r>
            <a:r>
              <a:rPr dirty="0"/>
              <a:t>charge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18159" marR="5080">
              <a:lnSpc>
                <a:spcPct val="90000"/>
              </a:lnSpc>
              <a:spcBef>
                <a:spcPts val="385"/>
              </a:spcBef>
            </a:pPr>
            <a:r>
              <a:rPr spc="-5" dirty="0"/>
              <a:t>Going by the </a:t>
            </a:r>
            <a:r>
              <a:rPr dirty="0"/>
              <a:t>same </a:t>
            </a:r>
            <a:r>
              <a:rPr spc="-5" dirty="0"/>
              <a:t>logic that we have </a:t>
            </a:r>
            <a:r>
              <a:rPr spc="-10" dirty="0"/>
              <a:t>understood </a:t>
            </a:r>
            <a:r>
              <a:rPr dirty="0"/>
              <a:t>from </a:t>
            </a:r>
            <a:r>
              <a:rPr spc="-5" dirty="0"/>
              <a:t>the </a:t>
            </a:r>
            <a:r>
              <a:rPr spc="-40" dirty="0"/>
              <a:t>activity, </a:t>
            </a:r>
            <a:r>
              <a:rPr dirty="0"/>
              <a:t>a  </a:t>
            </a:r>
            <a:r>
              <a:rPr spc="-5" dirty="0"/>
              <a:t>conductor may have billions </a:t>
            </a:r>
            <a:r>
              <a:rPr dirty="0"/>
              <a:t>or </a:t>
            </a:r>
            <a:r>
              <a:rPr spc="-5" dirty="0"/>
              <a:t>trillions </a:t>
            </a:r>
            <a:r>
              <a:rPr dirty="0"/>
              <a:t>of free </a:t>
            </a:r>
            <a:r>
              <a:rPr spc="-5" dirty="0"/>
              <a:t>electrons, but there is no  </a:t>
            </a:r>
            <a:r>
              <a:rPr dirty="0"/>
              <a:t>space for </a:t>
            </a:r>
            <a:r>
              <a:rPr spc="-5" dirty="0"/>
              <a:t>an </a:t>
            </a:r>
            <a:r>
              <a:rPr spc="-10" dirty="0"/>
              <a:t>additional </a:t>
            </a:r>
            <a:r>
              <a:rPr spc="-5" dirty="0"/>
              <a:t>electron. It means that when we push an </a:t>
            </a:r>
            <a:r>
              <a:rPr spc="-10" dirty="0"/>
              <a:t>additional  </a:t>
            </a:r>
            <a:r>
              <a:rPr spc="-5" dirty="0"/>
              <a:t>electron into the </a:t>
            </a:r>
            <a:r>
              <a:rPr spc="-10" dirty="0"/>
              <a:t>conductor </a:t>
            </a:r>
            <a:r>
              <a:rPr dirty="0"/>
              <a:t>from </a:t>
            </a:r>
            <a:r>
              <a:rPr spc="-5" dirty="0"/>
              <a:t>one end, an electron would come out </a:t>
            </a:r>
            <a:r>
              <a:rPr dirty="0"/>
              <a:t>from  </a:t>
            </a:r>
            <a:r>
              <a:rPr spc="-5" dirty="0"/>
              <a:t>the other end. This </a:t>
            </a:r>
            <a:r>
              <a:rPr spc="-10" dirty="0"/>
              <a:t>happens </a:t>
            </a:r>
            <a:r>
              <a:rPr spc="-35" dirty="0"/>
              <a:t>instantly, </a:t>
            </a:r>
            <a:r>
              <a:rPr spc="-5" dirty="0"/>
              <a:t>it means that there is no time gap  between pushing an electron </a:t>
            </a:r>
            <a:r>
              <a:rPr dirty="0"/>
              <a:t>from </a:t>
            </a:r>
            <a:r>
              <a:rPr spc="-5" dirty="0"/>
              <a:t>one end and jumping out </a:t>
            </a:r>
            <a:r>
              <a:rPr dirty="0"/>
              <a:t>of </a:t>
            </a:r>
            <a:r>
              <a:rPr spc="-5" dirty="0"/>
              <a:t>electron </a:t>
            </a:r>
            <a:r>
              <a:rPr dirty="0"/>
              <a:t>from  </a:t>
            </a:r>
            <a:r>
              <a:rPr spc="-5" dirty="0"/>
              <a:t>the </a:t>
            </a:r>
            <a:r>
              <a:rPr dirty="0"/>
              <a:t>other </a:t>
            </a:r>
            <a:r>
              <a:rPr spc="-5" dirty="0"/>
              <a:t>end, either the </a:t>
            </a:r>
            <a:r>
              <a:rPr dirty="0"/>
              <a:t>length of </a:t>
            </a:r>
            <a:r>
              <a:rPr spc="-5" dirty="0"/>
              <a:t>the conductor is </a:t>
            </a:r>
            <a:r>
              <a:rPr dirty="0"/>
              <a:t>I </a:t>
            </a:r>
            <a:r>
              <a:rPr spc="-5" dirty="0"/>
              <a:t>meter </a:t>
            </a:r>
            <a:r>
              <a:rPr dirty="0"/>
              <a:t>or 1</a:t>
            </a:r>
            <a:r>
              <a:rPr spc="85" dirty="0"/>
              <a:t> </a:t>
            </a:r>
            <a:r>
              <a:rPr spc="-40" dirty="0"/>
              <a:t>kilometer.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58695" y="816863"/>
            <a:ext cx="10104120" cy="6041390"/>
            <a:chOff x="1758695" y="816863"/>
            <a:chExt cx="10104120" cy="6041390"/>
          </a:xfrm>
        </p:grpSpPr>
        <p:sp>
          <p:nvSpPr>
            <p:cNvPr id="5" name="object 5"/>
            <p:cNvSpPr/>
            <p:nvPr/>
          </p:nvSpPr>
          <p:spPr>
            <a:xfrm>
              <a:off x="1758695" y="4730495"/>
              <a:ext cx="8439912" cy="2127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0315" y="816863"/>
              <a:ext cx="9525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2080</Words>
  <Application>Microsoft Office PowerPoint</Application>
  <PresentationFormat>Custom</PresentationFormat>
  <Paragraphs>179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What is a Charge?</vt:lpstr>
      <vt:lpstr>What is the basic difference between  conductors and insulators?</vt:lpstr>
      <vt:lpstr>General response of Students</vt:lpstr>
      <vt:lpstr>Concept of free electron</vt:lpstr>
      <vt:lpstr>Advance definition of Conductors and  insulators</vt:lpstr>
      <vt:lpstr>Electric Current</vt:lpstr>
      <vt:lpstr>An activity for understanding flow of charge</vt:lpstr>
      <vt:lpstr>Mechanism of flow of charge</vt:lpstr>
      <vt:lpstr>Is there any charge on conductor, when  current is passing through it?</vt:lpstr>
      <vt:lpstr>What is one Ampere?</vt:lpstr>
      <vt:lpstr>What is an ammeter?</vt:lpstr>
      <vt:lpstr>What is the direction of conventional  current?</vt:lpstr>
      <vt:lpstr>How to make the flow of charge happen  through a conductor?</vt:lpstr>
      <vt:lpstr>What is a Battery?</vt:lpstr>
      <vt:lpstr>Electric Potential and Potential difference</vt:lpstr>
      <vt:lpstr>What is voltage?</vt:lpstr>
      <vt:lpstr>What is a Voltmeter?</vt:lpstr>
      <vt:lpstr>Now putting everything together to  understand how a bulb glows?</vt:lpstr>
      <vt:lpstr>Glowing of a bulb</vt:lpstr>
      <vt:lpstr>Ohm’s law</vt:lpstr>
      <vt:lpstr>Slide 22</vt:lpstr>
      <vt:lpstr>What is Resistance of a conductor?</vt:lpstr>
      <vt:lpstr>Factors affecting the resistance of wire or  conductor</vt:lpstr>
      <vt:lpstr>What is resistivity?</vt:lpstr>
      <vt:lpstr>Slide 26</vt:lpstr>
      <vt:lpstr>Series combination of resistors</vt:lpstr>
      <vt:lpstr>Parallel combination of resistors</vt:lpstr>
      <vt:lpstr>What is heating effect of current?</vt:lpstr>
      <vt:lpstr>Electric Power</vt:lpstr>
      <vt:lpstr>The End</vt:lpstr>
      <vt:lpstr>https://diksha.gov.in/cbse/play/collection/do_312796455245733888120257?contentType=TextBook&amp;contentId=do_312795716139343872111746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Maninder</dc:creator>
  <cp:lastModifiedBy>dell</cp:lastModifiedBy>
  <cp:revision>3</cp:revision>
  <dcterms:created xsi:type="dcterms:W3CDTF">2020-03-30T15:29:26Z</dcterms:created>
  <dcterms:modified xsi:type="dcterms:W3CDTF">2020-04-30T15:23:01Z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2020-03-30T00:00:00Z</vt:filetime>
  </property>
</Properties>
</file>